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6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7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9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10" r:id="rId3"/>
    <p:sldMasterId id="2147483724" r:id="rId4"/>
    <p:sldMasterId id="2147483738" r:id="rId5"/>
    <p:sldMasterId id="2147483752" r:id="rId6"/>
    <p:sldMasterId id="2147483766" r:id="rId7"/>
    <p:sldMasterId id="2147483780" r:id="rId8"/>
    <p:sldMasterId id="2147483794" r:id="rId9"/>
    <p:sldMasterId id="2147483808" r:id="rId10"/>
    <p:sldMasterId id="2147483822" r:id="rId11"/>
    <p:sldMasterId id="2147483836" r:id="rId12"/>
    <p:sldMasterId id="2147483850" r:id="rId13"/>
    <p:sldMasterId id="2147483864" r:id="rId14"/>
    <p:sldMasterId id="2147483878" r:id="rId15"/>
    <p:sldMasterId id="2147483892" r:id="rId16"/>
    <p:sldMasterId id="2147483906" r:id="rId17"/>
    <p:sldMasterId id="2147483920" r:id="rId18"/>
    <p:sldMasterId id="2147483934" r:id="rId19"/>
    <p:sldMasterId id="2147483948" r:id="rId20"/>
  </p:sldMasterIdLst>
  <p:sldIdLst>
    <p:sldId id="256" r:id="rId21"/>
    <p:sldId id="257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67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E210A72-8461-4E00-9E4A-3701BF6FFC3E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未命名的章節" id="{F26DA91A-307C-4E66-8A21-FEBEA4EE81FE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2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18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219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49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91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6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30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09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054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97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3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858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81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48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22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834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497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202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96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941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043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125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44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7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536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875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57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6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179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946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57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6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926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458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099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931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855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450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722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143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878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948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6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587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806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63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78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7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19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862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514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03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826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6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3842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02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279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96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372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910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887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71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944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43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7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0753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833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53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537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140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98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868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1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726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35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0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0462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398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54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59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225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22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885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85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370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931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4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9547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339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537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70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569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186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474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59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61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346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97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5307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8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74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48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227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54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395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583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711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465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8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4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37039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765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08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173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411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3690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61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485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237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809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6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76977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789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34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568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292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568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9172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640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53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319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74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49800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864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121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235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6475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510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022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18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516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010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4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39115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475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0700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70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48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6129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73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0885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12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22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0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98822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8822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697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169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9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316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749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658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407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7806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7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4906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9408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8324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9E2A-C6DA-40C4-92EB-9B6939C514C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028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4B79-86EF-44E4-AA95-6996D0F0CA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464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CCE7-BFA1-4438-9FBD-803ED57606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77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E4CE-F710-4462-AE7A-1A1440F244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8392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2434-354A-4A1F-9541-CE9574FBCA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632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05EE-D004-4D37-AE2B-7429D7927F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211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4BE-5AB1-4262-8937-BBFB3D84D7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0846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85D4-4382-4159-B0BA-BAD880934C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71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97201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196C-BA4A-432A-AB9F-DBF6F6F9C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902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57CA-EA58-40F8-B3C9-C166B52F24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627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9B8-8918-4642-990A-1C659B8A22D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4184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BEAD30-090F-4C67-8D0F-B67B6C8114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6239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876725D-A767-4842-B85D-2DD26A1F1EC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2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424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501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7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7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6F14-F50E-4011-BDA5-1328E4CD646D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E445-1216-4CE1-B69E-1C31966FC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549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1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82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54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18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21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2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8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80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46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64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71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45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03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4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7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98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9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10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8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3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52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9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0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9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6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2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8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3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24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31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1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06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2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9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84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73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6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436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3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69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84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0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42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03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7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692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53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13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6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87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74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2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9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1AA2-5A5E-449D-B863-99AC0FDE07D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80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CD-01BB-4D2B-89D9-BE5B75DC84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48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1FF8-C800-4796-8F22-FC22BCA0C4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76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DF89-77BD-4A26-9597-3BDE6BA494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294F-7F1B-4A05-8E1B-E3FD79CB11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03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397E-0668-4A1B-8006-2D574D4F53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34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B5E5-1855-4223-9B3A-7EDE3CD6C4C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1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0451ED-03C1-4E79-8AC2-F98AB0430B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07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9BC626-458F-46C4-83CF-1C26F62750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99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A921-E052-492B-8783-B54CBE39BDD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6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162C-7D50-438D-A8CB-C8E45CFCB9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890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08C-2DB6-437D-B633-4D50685F99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307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5D80-B943-486F-89BB-BF4EFEBFCA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3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9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9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4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3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C3EB4-2C13-4010-9126-6DD763F590C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B011F-4F32-407D-B410-60AA9E98B5F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3.png"/><Relationship Id="rId2" Type="http://schemas.openxmlformats.org/officeDocument/2006/relationships/hyperlink" Target="&#21029;&#20154;&#30340;&#39135;&#29289;&#26368;&#22909;&#21507;.mpeg" TargetMode="External"/><Relationship Id="rId1" Type="http://schemas.openxmlformats.org/officeDocument/2006/relationships/slideLayout" Target="../slideLayouts/slideLayout229.xml"/><Relationship Id="rId6" Type="http://schemas.openxmlformats.org/officeDocument/2006/relationships/image" Target="../media/image72.jpeg"/><Relationship Id="rId5" Type="http://schemas.openxmlformats.org/officeDocument/2006/relationships/slide" Target="slide17.xml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gif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/>
              <a:t>自然課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en-US" altLang="zh-TW" sz="4000" dirty="0"/>
          </a:p>
          <a:p>
            <a:r>
              <a:rPr lang="zh-TW" altLang="en-US" sz="4000" dirty="0" smtClean="0"/>
              <a:t>         陳芊卉 老師   </a:t>
            </a:r>
            <a:r>
              <a:rPr lang="en-US" altLang="zh-TW" sz="3500" dirty="0" smtClean="0"/>
              <a:t>2021.6.3</a:t>
            </a:r>
            <a:r>
              <a:rPr lang="zh-TW" altLang="en-US" sz="3500" dirty="0" smtClean="0"/>
              <a:t> </a:t>
            </a:r>
            <a:r>
              <a:rPr lang="zh-TW" altLang="en-US" sz="4000" dirty="0" smtClean="0"/>
              <a:t>                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097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 descr="複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604250" cy="105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昆蟲的外型特徵</a:t>
            </a:r>
            <a:r>
              <a:rPr lang="en-US" altLang="zh-TW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頭部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43014" name="AutoShape 6"/>
          <p:cNvSpPr>
            <a:spLocks/>
          </p:cNvSpPr>
          <p:nvPr/>
        </p:nvSpPr>
        <p:spPr bwMode="auto">
          <a:xfrm>
            <a:off x="1858963" y="2428875"/>
            <a:ext cx="1079500" cy="609600"/>
          </a:xfrm>
          <a:prstGeom prst="callout1">
            <a:avLst>
              <a:gd name="adj1" fmla="val 18750"/>
              <a:gd name="adj2" fmla="val 107060"/>
              <a:gd name="adj3" fmla="val -101824"/>
              <a:gd name="adj4" fmla="val 243676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觸角</a:t>
            </a:r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>
            <a:off x="2135188" y="4437063"/>
            <a:ext cx="1079500" cy="609600"/>
          </a:xfrm>
          <a:prstGeom prst="callout1">
            <a:avLst>
              <a:gd name="adj1" fmla="val 18750"/>
              <a:gd name="adj2" fmla="val 107060"/>
              <a:gd name="adj3" fmla="val -190366"/>
              <a:gd name="adj4" fmla="val 272648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複眼</a:t>
            </a:r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>
            <a:off x="8759825" y="5445125"/>
            <a:ext cx="1277938" cy="609600"/>
          </a:xfrm>
          <a:prstGeom prst="callout1">
            <a:avLst>
              <a:gd name="adj1" fmla="val 18750"/>
              <a:gd name="adj2" fmla="val -5963"/>
              <a:gd name="adj3" fmla="val 18750"/>
              <a:gd name="adj4" fmla="val -169069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口器</a:t>
            </a:r>
          </a:p>
        </p:txBody>
      </p:sp>
      <p:sp>
        <p:nvSpPr>
          <p:cNvPr id="43018" name="AutoShape 10"/>
          <p:cNvSpPr>
            <a:spLocks/>
          </p:cNvSpPr>
          <p:nvPr/>
        </p:nvSpPr>
        <p:spPr bwMode="auto">
          <a:xfrm>
            <a:off x="8688389" y="2636838"/>
            <a:ext cx="1277937" cy="609600"/>
          </a:xfrm>
          <a:prstGeom prst="callout1">
            <a:avLst>
              <a:gd name="adj1" fmla="val 18750"/>
              <a:gd name="adj2" fmla="val -5963"/>
              <a:gd name="adj3" fmla="val 18750"/>
              <a:gd name="adj4" fmla="val -169069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>
                <a:solidFill>
                  <a:srgbClr val="FFFFFF"/>
                </a:solidFill>
                <a:ea typeface="標楷體" panose="03000509000000000000" pitchFamily="65" charset="-120"/>
              </a:rPr>
              <a:t>單眼</a:t>
            </a:r>
          </a:p>
        </p:txBody>
      </p:sp>
    </p:spTree>
    <p:extLst>
      <p:ext uri="{BB962C8B-B14F-4D97-AF65-F5344CB8AC3E}">
        <p14:creationId xmlns:p14="http://schemas.microsoft.com/office/powerpoint/2010/main" val="35371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043113" y="3068638"/>
            <a:ext cx="8229600" cy="1439862"/>
          </a:xfrm>
          <a:prstGeom prst="rect">
            <a:avLst/>
          </a:prstGeom>
          <a:solidFill>
            <a:srgbClr val="FFFFCC"/>
          </a:solidFill>
          <a:ln w="38100" cmpd="dbl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單眼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位於頭部中央，兩複眼間，通常有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，部份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種類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完全退化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或缺少一至二個。它的功能只能辨別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光線的強弱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物體的遠近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，是複眼的輔助器官。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063750" y="1268413"/>
            <a:ext cx="8229600" cy="1439862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ㄧ對</a:t>
            </a:r>
            <a:r>
              <a:rPr lang="zh-TW" altLang="en-US" sz="280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複眼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長在昆蟲頭部前方的兩側，是主要的視覺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器官。複眼是由許多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六角形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的小眼組成，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複眼體積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越大</a:t>
            </a:r>
            <a:r>
              <a:rPr lang="zh-TW" altLang="zh-TW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，小眼數量就越多，</a:t>
            </a:r>
            <a:r>
              <a:rPr lang="zh-TW" altLang="zh-TW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視力也越好</a:t>
            </a:r>
            <a:r>
              <a:rPr lang="zh-TW" altLang="zh-TW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45062" name="Picture 6" descr="昆蟲頭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33376"/>
            <a:ext cx="85725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071814" y="219075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400">
                <a:solidFill>
                  <a:srgbClr val="006600"/>
                </a:solidFill>
                <a:ea typeface="標楷體" panose="03000509000000000000" pitchFamily="65" charset="-120"/>
              </a:rPr>
              <a:t>昆蟲的眼睛</a:t>
            </a:r>
            <a:r>
              <a:rPr kumimoji="1" lang="en-US" altLang="zh-TW" sz="44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4000">
                <a:solidFill>
                  <a:srgbClr val="006600"/>
                </a:solidFill>
                <a:ea typeface="標楷體" panose="03000509000000000000" pitchFamily="65" charset="-120"/>
              </a:rPr>
              <a:t>單眼與複眼</a:t>
            </a:r>
          </a:p>
        </p:txBody>
      </p:sp>
      <p:pic>
        <p:nvPicPr>
          <p:cNvPr id="45074" name="Picture 18" descr="昆蟲頭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33376"/>
            <a:ext cx="85725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5" name="Picture 19" descr="複眼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587875"/>
            <a:ext cx="25923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單眼與複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05338"/>
            <a:ext cx="3313113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7" name="Picture 21" descr="單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41888"/>
            <a:ext cx="273526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1992313" y="1412875"/>
            <a:ext cx="8229600" cy="2376488"/>
          </a:xfrm>
          <a:solidFill>
            <a:srgbClr val="FFFFCC"/>
          </a:solidFill>
          <a:ln w="38100" cap="flat" cmpd="dbl" algn="ctr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昆蟲的</a:t>
            </a:r>
            <a:r>
              <a:rPr lang="zh-TW" altLang="en-US" sz="280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觸角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生長在頭部複眼間，大部份的種類都有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一對，觸角上有許多感覺器，與神經相連，是昆蟲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從事各項活動時，用來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探測外在環境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的「雷達」，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功能包括：觸覺、嗅覺、味覺等，少數種類昆蟲的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觸角還有</a:t>
            </a:r>
            <a:r>
              <a:rPr lang="zh-TW" altLang="en-US" sz="28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聽覺</a:t>
            </a:r>
            <a:r>
              <a:rPr lang="zh-TW" altLang="en-US" sz="28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的功能呢！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11675" y="333375"/>
            <a:ext cx="32400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400">
                <a:solidFill>
                  <a:srgbClr val="006600"/>
                </a:solidFill>
                <a:ea typeface="標楷體" panose="03000509000000000000" pitchFamily="65" charset="-120"/>
              </a:rPr>
              <a:t>昆蟲的觸角</a:t>
            </a:r>
            <a:endParaRPr kumimoji="1" lang="zh-TW" altLang="en-US" sz="4000">
              <a:solidFill>
                <a:srgbClr val="0066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5664201" y="3789364"/>
            <a:ext cx="2474913" cy="2808287"/>
            <a:chOff x="2608" y="2387"/>
            <a:chExt cx="1559" cy="1769"/>
          </a:xfrm>
        </p:grpSpPr>
        <p:pic>
          <p:nvPicPr>
            <p:cNvPr id="44043" name="Picture 11" descr="觸角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387"/>
              <a:ext cx="1077" cy="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3379" y="2540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櫛齒狀 </a:t>
              </a:r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3935414" y="4537076"/>
            <a:ext cx="2154237" cy="1844675"/>
            <a:chOff x="1519" y="2858"/>
            <a:chExt cx="1357" cy="1162"/>
          </a:xfrm>
        </p:grpSpPr>
        <p:pic>
          <p:nvPicPr>
            <p:cNvPr id="44042" name="Picture 10" descr="觸角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975"/>
              <a:ext cx="1357" cy="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2018" y="2858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鋸齒狀 </a:t>
              </a:r>
            </a:p>
          </p:txBody>
        </p:sp>
      </p:grp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1847851" y="4537076"/>
            <a:ext cx="2411413" cy="1793875"/>
            <a:chOff x="204" y="2858"/>
            <a:chExt cx="1519" cy="1130"/>
          </a:xfrm>
        </p:grpSpPr>
        <p:pic>
          <p:nvPicPr>
            <p:cNvPr id="44041" name="Picture 9" descr="觸角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886"/>
              <a:ext cx="1519" cy="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385" y="2858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長鞭狀 </a:t>
              </a:r>
            </a:p>
          </p:txBody>
        </p:sp>
      </p:grp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7319963" y="3933825"/>
            <a:ext cx="3122612" cy="2668588"/>
            <a:chOff x="3651" y="2478"/>
            <a:chExt cx="1967" cy="1681"/>
          </a:xfrm>
        </p:grpSpPr>
        <p:pic>
          <p:nvPicPr>
            <p:cNvPr id="44044" name="Picture 12" descr="觸角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51" y="2478"/>
              <a:ext cx="1791" cy="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4830" y="2586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鰓葉狀 </a:t>
              </a:r>
            </a:p>
          </p:txBody>
        </p:sp>
      </p:grpSp>
      <p:pic>
        <p:nvPicPr>
          <p:cNvPr id="44053" name="Picture 21" descr="觸角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157789"/>
            <a:ext cx="143668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4" name="Picture 22" descr="觸角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0"/>
            <a:ext cx="14382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-0.05179 C -0.05104 -0.0541 -0.05764 -0.05803 -0.07031 -0.06913 C -0.07587 -0.07399 -0.07795 -0.08162 -0.0835 -0.0867 C -0.09114 -0.10196 -0.0868 -0.09688 -0.09496 -0.10428 C -0.1026 -0.1193 -0.09826 -0.11422 -0.10642 -0.12162 C -0.11232 -0.13318 -0.10833 -0.12624 -0.11962 -0.14127 C -0.13923 -0.1674 -0.11701 -0.14613 -0.13107 -0.15884 C -0.13593 -0.16832 -0.13871 -0.16485 -0.14409 -0.1741 C -0.14948 -0.18335 -0.15139 -0.19237 -0.15729 -0.20023 C -0.15833 -0.20462 -0.15868 -0.20948 -0.16059 -0.21341 C -0.16284 -0.2178 -0.16718 -0.22636 -0.16718 -0.22613 C -0.17222 -0.24786 -0.18732 -0.26312 -0.19982 -0.27676 C -0.2033 -0.28046 -0.20486 -0.28624 -0.2085 -0.28971 C -0.20955 -0.2911 -0.21146 -0.29087 -0.21302 -0.29202 C -0.21475 -0.29318 -0.21632 -0.2948 -0.21805 -0.29641 C -0.23559 -0.31584 -0.25555 -0.32162 -0.27864 -0.32254 C -0.30781 -0.3237 -0.33646 -0.32393 -0.36545 -0.32462 C -0.37413 -0.3267 -0.38316 -0.33156 -0.39166 -0.33341 C -0.39913 -0.33503 -0.4059 -0.33688 -0.41302 -0.33988 C -0.41458 -0.34127 -0.41614 -0.34312 -0.41788 -0.34428 C -0.421 -0.34613 -0.42777 -0.34867 -0.42777 -0.34844 C -0.43993 -0.35977 -0.42448 -0.34682 -0.43923 -0.35514 C -0.4493 -0.36092 -0.4592 -0.37156 -0.46875 -0.37919 C -0.47725 -0.38613 -0.48246 -0.39399 -0.49166 -0.39884 C -0.49948 -0.4148 -0.48923 -0.39653 -0.50156 -0.40994 C -0.50312 -0.41156 -0.5033 -0.4148 -0.50486 -0.41641 C -0.50677 -0.4185 -0.50937 -0.41919 -0.51146 -0.42081 C -0.51736 -0.42543 -0.52482 -0.43376 -0.52934 -0.44046 C -0.53889 -0.4548 -0.54861 -0.47977 -0.55399 -0.49711 C -0.55555 -0.50196 -0.55573 -0.50751 -0.55729 -0.51237 C -0.55833 -0.51537 -0.56441 -0.52578 -0.56545 -0.52763 C -0.57152 -0.54936 -0.57639 -0.57133 -0.58194 -0.59329 C -0.58437 -0.60277 -0.58593 -0.6111 -0.5901 -0.61942 C -0.59375 -0.63468 -0.60295 -0.64763 -0.60972 -0.66081 C -0.61198 -0.6652 -0.61962 -0.66959 -0.61962 -0.66936 C -0.62066 -0.67191 -0.62135 -0.67445 -0.62291 -0.6763 C -0.62587 -0.67977 -0.63264 -0.68485 -0.63264 -0.68462 C -0.63993 -0.69942 -0.63142 -0.68555 -0.6408 -0.69364 C -0.64635 -0.6985 -0.64843 -0.70613 -0.65399 -0.71121 C -0.66284 -0.72855 -0.65121 -0.70751 -0.66215 -0.72208 C -0.66632 -0.72763 -0.66979 -0.73942 -0.67691 -0.73942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343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1919289" y="3068639"/>
            <a:ext cx="2808287" cy="3455987"/>
            <a:chOff x="249" y="1933"/>
            <a:chExt cx="1769" cy="2177"/>
          </a:xfrm>
        </p:grpSpPr>
        <p:pic>
          <p:nvPicPr>
            <p:cNvPr id="46085" name="Picture 5" descr="觸角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933"/>
              <a:ext cx="1600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1156" y="1933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屈膝狀</a:t>
              </a:r>
            </a:p>
          </p:txBody>
        </p:sp>
      </p:grp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4872039" y="260350"/>
            <a:ext cx="2663825" cy="2376488"/>
            <a:chOff x="2109" y="164"/>
            <a:chExt cx="1678" cy="1497"/>
          </a:xfrm>
        </p:grpSpPr>
        <p:pic>
          <p:nvPicPr>
            <p:cNvPr id="46087" name="Picture 7" descr="觸角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F"/>
                </a:clrFrom>
                <a:clrTo>
                  <a:srgbClr val="FB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12"/>
              <a:ext cx="1678" cy="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2699" y="164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羽狀 </a:t>
              </a:r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1847851" y="260350"/>
            <a:ext cx="2879725" cy="2376488"/>
            <a:chOff x="204" y="164"/>
            <a:chExt cx="1814" cy="1497"/>
          </a:xfrm>
        </p:grpSpPr>
        <p:pic>
          <p:nvPicPr>
            <p:cNvPr id="46084" name="Picture 4" descr="觸角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3E7EA"/>
                </a:clrFrom>
                <a:clrTo>
                  <a:srgbClr val="E3E7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00"/>
              <a:ext cx="181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703" y="164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雙櫛齒狀 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7896226" y="3068639"/>
            <a:ext cx="2435225" cy="3411537"/>
            <a:chOff x="4014" y="1933"/>
            <a:chExt cx="1534" cy="2149"/>
          </a:xfrm>
        </p:grpSpPr>
        <p:pic>
          <p:nvPicPr>
            <p:cNvPr id="46088" name="Picture 8" descr="觸角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933"/>
              <a:ext cx="1534" cy="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4150" y="1951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鑲毛狀 </a:t>
              </a:r>
            </a:p>
          </p:txBody>
        </p:sp>
      </p:grpSp>
      <p:grpSp>
        <p:nvGrpSpPr>
          <p:cNvPr id="46112" name="Group 32"/>
          <p:cNvGrpSpPr>
            <a:grpSpLocks/>
          </p:cNvGrpSpPr>
          <p:nvPr/>
        </p:nvGrpSpPr>
        <p:grpSpPr bwMode="auto">
          <a:xfrm>
            <a:off x="7680325" y="260350"/>
            <a:ext cx="2808288" cy="2376488"/>
            <a:chOff x="3878" y="164"/>
            <a:chExt cx="1769" cy="1497"/>
          </a:xfrm>
        </p:grpSpPr>
        <p:pic>
          <p:nvPicPr>
            <p:cNvPr id="46098" name="Picture 18" descr="觸角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5"/>
            <a:stretch>
              <a:fillRect/>
            </a:stretch>
          </p:blipFill>
          <p:spPr bwMode="auto">
            <a:xfrm>
              <a:off x="3878" y="300"/>
              <a:ext cx="1769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4437" y="164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球桿狀 </a:t>
              </a:r>
            </a:p>
          </p:txBody>
        </p:sp>
      </p:grp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4727576" y="4941888"/>
            <a:ext cx="3051175" cy="1727200"/>
            <a:chOff x="2018" y="3113"/>
            <a:chExt cx="1922" cy="1088"/>
          </a:xfrm>
        </p:grpSpPr>
        <p:pic>
          <p:nvPicPr>
            <p:cNvPr id="46097" name="Picture 17" descr="LEAN0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113"/>
              <a:ext cx="1800" cy="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3152" y="317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念珠狀 </a:t>
              </a:r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4656139" y="2719388"/>
            <a:ext cx="3095625" cy="2222500"/>
            <a:chOff x="1973" y="1713"/>
            <a:chExt cx="1950" cy="1400"/>
          </a:xfrm>
        </p:grpSpPr>
        <p:pic>
          <p:nvPicPr>
            <p:cNvPr id="46109" name="Picture 29" descr="觸角1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713"/>
              <a:ext cx="1846" cy="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3327" y="1917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絲狀 </a:t>
              </a:r>
            </a:p>
          </p:txBody>
        </p:sp>
      </p:grpSp>
      <p:pic>
        <p:nvPicPr>
          <p:cNvPr id="46113" name="Picture 33" descr="JPKI013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7990">
            <a:off x="9480550" y="6021388"/>
            <a:ext cx="1187450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3931 C -0.11267 -0.03977 -0.12292 -0.04023 -0.13333 -0.04162 C -0.13889 -0.04231 -0.14809 -0.05226 -0.14809 -0.05202 C -0.15313 -0.0622 -0.17031 -0.07491 -0.17934 -0.07861 C -0.18663 -0.09295 -0.17813 -0.07861 -0.1875 -0.0874 C -0.19427 -0.09364 -0.19236 -0.09873 -0.20069 -0.10266 C -0.20851 -0.11861 -0.19844 -0.09989 -0.20885 -0.1133 C -0.22049 -0.12856 -0.2033 -0.11191 -0.21701 -0.12439 C -0.22066 -0.13156 -0.22795 -0.1415 -0.23333 -0.14636 C -0.23976 -0.15885 -0.24462 -0.17087 -0.24809 -0.18567 C -0.2474 -0.20393 -0.25243 -0.24301 -0.23333 -0.2511 C -0.21181 -0.24971 -0.19896 -0.25989 -0.19236 -0.23584 C -0.19288 -0.22035 -0.19306 -0.20509 -0.1941 -0.19006 C -0.19427 -0.18775 -0.19444 -0.18474 -0.19566 -0.18335 C -0.20399 -0.17226 -0.21111 -0.16994 -0.22188 -0.16809 C -0.25365 -0.16994 -0.25747 -0.17087 -0.28264 -0.17896 C -0.29722 -0.18867 -0.29115 -0.18567 -0.30069 -0.19006 C -0.30799 -0.20509 -0.31962 -0.21457 -0.32691 -0.22913 C -0.32969 -0.24046 -0.3276 -0.23422 -0.33507 -0.24879 C -0.33611 -0.2511 -0.33837 -0.25549 -0.33837 -0.25526 C -0.34063 -0.26451 -0.34375 -0.26937 -0.34479 -0.27954 C -0.34635 -0.29387 -0.34635 -0.31838 -0.35313 -0.33179 C -0.35868 -0.35561 -0.36632 -0.37942 -0.37118 -0.4037 C -0.37274 -0.41179 -0.37292 -0.42058 -0.37604 -0.42775 C -0.37795 -0.43237 -0.37986 -0.43723 -0.38264 -0.44093 C -0.3842 -0.44301 -0.38611 -0.44486 -0.3875 -0.4474 C -0.38889 -0.45017 -0.38924 -0.45364 -0.3908 -0.45619 C -0.39201 -0.45827 -0.39427 -0.45896 -0.39566 -0.46058 C -0.40451 -0.47122 -0.41007 -0.48046 -0.42188 -0.48463 C -0.44063 -0.4837 -0.46007 -0.48971 -0.47604 -0.47607 C -0.4783 -0.47168 -0.48299 -0.46798 -0.48264 -0.46266 C -0.48177 -0.4474 -0.4849 -0.42289 -0.47118 -0.41688 C -0.46944 -0.41549 -0.46806 -0.41364 -0.46615 -0.41249 C -0.46302 -0.41064 -0.45642 -0.40809 -0.45642 -0.40786 C -0.43351 -0.40971 -0.43021 -0.40555 -0.41545 -0.41896 C -0.41163 -0.42636 -0.41042 -0.43214 -0.40556 -0.43861 C -0.40295 -0.44809 -0.39826 -0.45526 -0.39566 -0.46497 C -0.3974 -0.48971 -0.40017 -0.51723 -0.41701 -0.53272 C -0.42535 -0.5489 -0.44358 -0.58335 -0.45469 -0.59584 C -0.46129 -0.60324 -0.46892 -0.60879 -0.47604 -0.61549 C -0.48681 -0.62567 -0.51667 -0.62405 -0.52517 -0.62428 C -0.56007 -0.62544 -0.59514 -0.62567 -0.63004 -0.62636 C -0.64879 -0.63052 -0.6658 -0.63283 -0.68264 -0.64393 C -0.69201 -0.65017 -0.70139 -0.65041 -0.71042 -0.65919 C -0.71962 -0.66821 -0.73038 -0.67422 -0.73993 -0.68324 C -0.74219 -0.68532 -0.74427 -0.68763 -0.74653 -0.68971 C -0.74879 -0.69179 -0.75313 -0.69619 -0.75313 -0.69596 C -0.76042 -0.71098 -0.77361 -0.7207 -0.7809 -0.73549 C -0.78889 -0.75168 -0.7783 -0.7311 -0.7908 -0.75075 C -0.80104 -0.76671 -0.80712 -0.78081 -0.82031 -0.79237 C -0.8276 -0.79885 -0.85417 -0.79861 -0.85642 -0.79885 C -0.85799 -0.80023 -0.8599 -0.80139 -0.86129 -0.80324 C -0.86267 -0.80509 -0.86319 -0.80809 -0.86458 -0.80971 C -0.86754 -0.81318 -0.87153 -0.8148 -0.87431 -0.8185 C -0.87483 -0.81919 -0.87552 -0.82012 -0.87604 -0.82081 " pathEditMode="relative" rAng="0" ptsTypes="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-39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昆蟲的口器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063751" y="1412875"/>
            <a:ext cx="8208963" cy="2566988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昆蟲的</a:t>
            </a:r>
            <a:r>
              <a:rPr kumimoji="1" lang="zh-TW" altLang="en-US" sz="3200">
                <a:solidFill>
                  <a:srgbClr val="D60093"/>
                </a:solidFill>
                <a:ea typeface="標楷體" panose="03000509000000000000" pitchFamily="65" charset="-120"/>
              </a:rPr>
              <a:t>口器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是左右活動的，是攝取食物的器官，一般是由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大顎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小顎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上唇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>
                <a:solidFill>
                  <a:srgbClr val="6600FF"/>
                </a:solidFill>
                <a:ea typeface="標楷體" panose="03000509000000000000" pitchFamily="65" charset="-120"/>
              </a:rPr>
              <a:t>下唇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所構成。不同的口器有不同的取食方法，可分為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咀嚼式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刺吸式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銼吸式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舐吸式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虹吸式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、</a:t>
            </a:r>
            <a:r>
              <a:rPr kumimoji="1" lang="zh-TW" altLang="en-US" sz="3200" u="sng">
                <a:solidFill>
                  <a:srgbClr val="FF6600"/>
                </a:solidFill>
                <a:ea typeface="標楷體" panose="03000509000000000000" pitchFamily="65" charset="-120"/>
              </a:rPr>
              <a:t>咀吸式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等。</a:t>
            </a:r>
          </a:p>
        </p:txBody>
      </p:sp>
      <p:pic>
        <p:nvPicPr>
          <p:cNvPr id="47114" name="Picture 10" descr="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08501"/>
            <a:ext cx="27749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15" descr="未命名 -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9" y="4508501"/>
            <a:ext cx="2740025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JPKI0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5688014"/>
            <a:ext cx="938213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2" name="Picture 18" descr="刺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08501"/>
            <a:ext cx="26352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-0.02243 C -0.08455 -0.02336 -0.09392 -0.02336 -0.10312 -0.02474 C -0.1066 -0.02544 -0.10955 -0.02775 -0.11285 -0.02914 C -0.11458 -0.02983 -0.11788 -0.03145 -0.11788 -0.03145 C -0.11944 -0.03353 -0.12101 -0.03584 -0.12274 -0.03769 C -0.12587 -0.04116 -0.13264 -0.04648 -0.13264 -0.04625 C -0.13437 -0.05365 -0.1408 -0.06636 -0.1408 -0.06636 C -0.14479 -0.08185 -0.14219 -0.07538 -0.14739 -0.08578 C -0.15434 -0.11445 -0.15173 -0.14567 -0.15382 -0.1755 C -0.15538 -0.19769 -0.16441 -0.21804 -0.17361 -0.2363 C -0.1776 -0.25272 -0.1717 -0.23284 -0.18021 -0.2474 C -0.18958 -0.26289 -0.17239 -0.24532 -0.18663 -0.2585 C -0.19583 -0.2763 -0.18351 -0.25411 -0.19496 -0.26914 C -0.19635 -0.27122 -0.1967 -0.27422 -0.19809 -0.27561 C -0.20104 -0.27931 -0.20798 -0.2844 -0.20798 -0.28417 C -0.22187 -0.31145 -0.25364 -0.32393 -0.27691 -0.3281 C -0.27864 -0.3281 -0.34983 -0.32717 -0.37187 -0.3237 C -0.37934 -0.32255 -0.38837 -0.31284 -0.39653 -0.31052 C -0.40729 -0.30752 -0.41858 -0.30798 -0.42934 -0.30405 C -0.43854 -0.30058 -0.44548 -0.29642 -0.45382 -0.29087 C -0.45903 -0.2874 -0.45868 -0.29018 -0.46371 -0.28648 C -0.47917 -0.27515 -0.49028 -0.25804 -0.50469 -0.24509 C -0.50955 -0.23515 -0.51423 -0.22798 -0.51944 -0.21919 C -0.52187 -0.2148 -0.52604 -0.20578 -0.52604 -0.20578 C -0.53003 -0.18983 -0.52847 -0.197 -0.5309 -0.18428 C -0.52986 -0.16648 -0.53021 -0.13688 -0.51458 -0.12948 C -0.50955 -0.11931 -0.50694 -0.11122 -0.49809 -0.10752 C -0.49288 -0.10058 -0.4901 -0.09966 -0.48333 -0.09665 C -0.46962 -0.09781 -0.45712 -0.09758 -0.4441 -0.10336 C -0.44184 -0.10752 -0.43976 -0.11191 -0.4375 -0.1163 C -0.43646 -0.11839 -0.4342 -0.12278 -0.4342 -0.12278 C -0.42187 -0.17411 -0.41667 -0.27191 -0.45885 -0.30844 C -0.46771 -0.32578 -0.45608 -0.30474 -0.46701 -0.31931 C -0.47899 -0.33526 -0.46007 -0.31561 -0.47517 -0.33249 C -0.4901 -0.34937 -0.50573 -0.3637 -0.5243 -0.3718 C -0.53733 -0.37758 -0.54566 -0.37966 -0.56042 -0.38266 C -0.56371 -0.38336 -0.57031 -0.38474 -0.57031 -0.38451 C -0.57899 -0.38891 -0.5875 -0.39261 -0.59653 -0.39561 C -0.60208 -0.39746 -0.61128 -0.40671 -0.61128 -0.40648 C -0.61233 -0.40879 -0.61319 -0.41156 -0.61458 -0.41318 C -0.61753 -0.41665 -0.6243 -0.42197 -0.6243 -0.42174 C -0.62917 -0.43168 -0.63298 -0.44024 -0.63906 -0.4481 C -0.64149 -0.45735 -0.64496 -0.46659 -0.64896 -0.47422 C -0.6493 -0.49341 -0.63733 -0.56879 -0.65903 -0.59654 C -0.66215 -0.61064 -0.67066 -0.62359 -0.67691 -0.63584 C -0.68003 -0.64185 -0.68281 -0.65041 -0.68663 -0.6555 C -0.69288 -0.66336 -0.70173 -0.66983 -0.70642 -0.67954 C -0.71233 -0.6918 -0.70625 -0.68093 -0.71458 -0.69041 C -0.71979 -0.69619 -0.72187 -0.70289 -0.7276 -0.70798 C -0.73108 -0.71469 -0.73594 -0.72024 -0.7408 -0.72532 C -0.74392 -0.72856 -0.75069 -0.73411 -0.75069 -0.73388 C -0.75486 -0.74289 -0.75798 -0.74266 -0.76545 -0.74498 C -0.78125 -0.75931 -0.81267 -0.757 -0.82934 -0.75815 C -0.82986 -0.75839 -0.83871 -0.76208 -0.83906 -0.76255 C -0.84028 -0.76417 -0.83976 -0.76717 -0.8408 -0.76902 C -0.84201 -0.7711 -0.8441 -0.77203 -0.84566 -0.77341 C -0.8467 -0.7755 -0.84757 -0.77804 -0.84896 -0.77989 C -0.85035 -0.78174 -0.8526 -0.7822 -0.85382 -0.78428 C -0.85816 -0.79168 -0.85312 -0.79099 -0.85712 -0.79099 " pathEditMode="relative" rAng="0" ptsTypes="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49" y="-38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04" name="Picture 28" descr="t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53241"/>
          <a:stretch>
            <a:fillRect/>
          </a:stretch>
        </p:blipFill>
        <p:spPr bwMode="auto">
          <a:xfrm>
            <a:off x="1524001" y="6062664"/>
            <a:ext cx="2843213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12" name="Group 36"/>
          <p:cNvGrpSpPr>
            <a:grpSpLocks/>
          </p:cNvGrpSpPr>
          <p:nvPr/>
        </p:nvGrpSpPr>
        <p:grpSpPr bwMode="auto">
          <a:xfrm>
            <a:off x="2711451" y="44451"/>
            <a:ext cx="2397125" cy="2625725"/>
            <a:chOff x="748" y="28"/>
            <a:chExt cx="1510" cy="1654"/>
          </a:xfrm>
        </p:grpSpPr>
        <p:pic>
          <p:nvPicPr>
            <p:cNvPr id="50196" name="Picture 20" descr="未命名 -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"/>
              <a:ext cx="1510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1788" y="255"/>
              <a:ext cx="388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咀嚼式</a:t>
              </a:r>
            </a:p>
          </p:txBody>
        </p:sp>
      </p:grp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2771776" y="2205039"/>
            <a:ext cx="2206625" cy="2511425"/>
            <a:chOff x="786" y="1389"/>
            <a:chExt cx="1390" cy="1582"/>
          </a:xfrm>
        </p:grpSpPr>
        <p:pic>
          <p:nvPicPr>
            <p:cNvPr id="50198" name="Picture 22" descr="未命名 -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89"/>
              <a:ext cx="1368" cy="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6" name="Text Box 30"/>
            <p:cNvSpPr txBox="1">
              <a:spLocks noChangeArrowheads="1"/>
            </p:cNvSpPr>
            <p:nvPr/>
          </p:nvSpPr>
          <p:spPr bwMode="auto">
            <a:xfrm>
              <a:off x="1788" y="1706"/>
              <a:ext cx="388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咀吸式</a:t>
              </a:r>
            </a:p>
          </p:txBody>
        </p:sp>
      </p:grp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2044224" y="403225"/>
            <a:ext cx="738664" cy="56896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仔細看昆蟲各式各樣的口器</a:t>
            </a:r>
          </a:p>
        </p:txBody>
      </p: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5016500" y="2565401"/>
            <a:ext cx="5448300" cy="2087563"/>
            <a:chOff x="2200" y="1616"/>
            <a:chExt cx="3432" cy="1315"/>
          </a:xfrm>
        </p:grpSpPr>
        <p:pic>
          <p:nvPicPr>
            <p:cNvPr id="50203" name="Picture 27" descr="ca04-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616"/>
              <a:ext cx="1890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09" name="Picture 33" descr="未命名 -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16"/>
              <a:ext cx="1496" cy="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2" name="Group 46"/>
          <p:cNvGrpSpPr>
            <a:grpSpLocks/>
          </p:cNvGrpSpPr>
          <p:nvPr/>
        </p:nvGrpSpPr>
        <p:grpSpPr bwMode="auto">
          <a:xfrm>
            <a:off x="2571751" y="4302125"/>
            <a:ext cx="2371725" cy="2528888"/>
            <a:chOff x="660" y="2710"/>
            <a:chExt cx="1494" cy="1593"/>
          </a:xfrm>
        </p:grpSpPr>
        <p:pic>
          <p:nvPicPr>
            <p:cNvPr id="50197" name="Picture 21" descr="未命名 -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79787" flipH="1">
              <a:off x="577" y="2793"/>
              <a:ext cx="1593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1766" y="3022"/>
              <a:ext cx="388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虹吸式</a:t>
              </a:r>
            </a:p>
          </p:txBody>
        </p:sp>
      </p:grpSp>
      <p:grpSp>
        <p:nvGrpSpPr>
          <p:cNvPr id="50218" name="Group 42"/>
          <p:cNvGrpSpPr>
            <a:grpSpLocks/>
          </p:cNvGrpSpPr>
          <p:nvPr/>
        </p:nvGrpSpPr>
        <p:grpSpPr bwMode="auto">
          <a:xfrm>
            <a:off x="5016501" y="260350"/>
            <a:ext cx="5472113" cy="2154238"/>
            <a:chOff x="2200" y="164"/>
            <a:chExt cx="3447" cy="1357"/>
          </a:xfrm>
        </p:grpSpPr>
        <p:pic>
          <p:nvPicPr>
            <p:cNvPr id="50195" name="Picture 19" descr="未命名 -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164"/>
              <a:ext cx="1906" cy="1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0" name="Picture 34" descr="桑天牛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4"/>
              <a:ext cx="1496" cy="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5016500" y="4724400"/>
            <a:ext cx="5435600" cy="2089150"/>
            <a:chOff x="2200" y="2976"/>
            <a:chExt cx="3424" cy="1316"/>
          </a:xfrm>
        </p:grpSpPr>
        <p:pic>
          <p:nvPicPr>
            <p:cNvPr id="50200" name="Picture 24" descr="口器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976"/>
              <a:ext cx="1451" cy="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0" name="Picture 44" descr="口器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985"/>
              <a:ext cx="1882" cy="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10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203825" y="32464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000000"/>
                </a:solidFill>
              </a:rPr>
              <a:t>、</a:t>
            </a:r>
          </a:p>
        </p:txBody>
      </p:sp>
      <p:pic>
        <p:nvPicPr>
          <p:cNvPr id="51219" name="Picture 19" descr="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19873" r="12593" b="16229"/>
          <a:stretch>
            <a:fillRect/>
          </a:stretch>
        </p:blipFill>
        <p:spPr bwMode="auto">
          <a:xfrm>
            <a:off x="7391400" y="404814"/>
            <a:ext cx="273685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2" name="Group 32"/>
          <p:cNvGrpSpPr>
            <a:grpSpLocks/>
          </p:cNvGrpSpPr>
          <p:nvPr/>
        </p:nvGrpSpPr>
        <p:grpSpPr bwMode="auto">
          <a:xfrm>
            <a:off x="1906589" y="1"/>
            <a:ext cx="2173287" cy="2447925"/>
            <a:chOff x="241" y="0"/>
            <a:chExt cx="1369" cy="1542"/>
          </a:xfrm>
        </p:grpSpPr>
        <p:pic>
          <p:nvPicPr>
            <p:cNvPr id="51208" name="Picture 8" descr="未命名 -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8"/>
                </a:clrFrom>
                <a:clrTo>
                  <a:srgbClr val="FFFF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0"/>
              <a:ext cx="1278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1222" y="300"/>
              <a:ext cx="388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舐吸式</a:t>
              </a:r>
            </a:p>
          </p:txBody>
        </p:sp>
      </p:grpSp>
      <p:pic>
        <p:nvPicPr>
          <p:cNvPr id="51225" name="Picture 25" descr="未命名 -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04814"/>
            <a:ext cx="2952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30855" r="23901" b="24394"/>
          <a:stretch>
            <a:fillRect/>
          </a:stretch>
        </p:blipFill>
        <p:spPr bwMode="auto">
          <a:xfrm>
            <a:off x="7391400" y="2563814"/>
            <a:ext cx="273685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42" name="Group 42"/>
          <p:cNvGrpSpPr>
            <a:grpSpLocks/>
          </p:cNvGrpSpPr>
          <p:nvPr/>
        </p:nvGrpSpPr>
        <p:grpSpPr bwMode="auto">
          <a:xfrm>
            <a:off x="2063750" y="2205039"/>
            <a:ext cx="1906588" cy="2492375"/>
            <a:chOff x="340" y="1389"/>
            <a:chExt cx="1201" cy="1570"/>
          </a:xfrm>
        </p:grpSpPr>
        <p:pic>
          <p:nvPicPr>
            <p:cNvPr id="51210" name="Picture 10" descr="未命名 -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981" cy="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4" name="Text Box 24"/>
            <p:cNvSpPr txBox="1">
              <a:spLocks noChangeArrowheads="1"/>
            </p:cNvSpPr>
            <p:nvPr/>
          </p:nvSpPr>
          <p:spPr bwMode="auto">
            <a:xfrm>
              <a:off x="1153" y="1752"/>
              <a:ext cx="388" cy="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刺吸式</a:t>
              </a:r>
              <a:r>
                <a:rPr kumimoji="1" lang="en-US" altLang="zh-TW" sz="2800">
                  <a:solidFill>
                    <a:srgbClr val="000000"/>
                  </a:solidFill>
                  <a:ea typeface="標楷體" panose="03000509000000000000" pitchFamily="65" charset="-120"/>
                </a:rPr>
                <a:t>1</a:t>
              </a:r>
            </a:p>
          </p:txBody>
        </p:sp>
      </p:grpSp>
      <p:pic>
        <p:nvPicPr>
          <p:cNvPr id="51230" name="Picture 30" descr="口器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562225"/>
            <a:ext cx="2951162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1774826" y="4581526"/>
            <a:ext cx="2233613" cy="2354263"/>
            <a:chOff x="158" y="1344"/>
            <a:chExt cx="1407" cy="1483"/>
          </a:xfrm>
        </p:grpSpPr>
        <p:pic>
          <p:nvPicPr>
            <p:cNvPr id="51209" name="Picture 9" descr="未命名 -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344"/>
              <a:ext cx="1348" cy="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1177" y="1661"/>
              <a:ext cx="388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刺吸</a:t>
              </a:r>
              <a:r>
                <a:rPr kumimoji="1" lang="zh-TW" altLang="en-US" sz="2800">
                  <a:solidFill>
                    <a:srgbClr val="000000"/>
                  </a:solidFill>
                  <a:ea typeface="標楷體" panose="03000509000000000000" pitchFamily="65" charset="-120"/>
                </a:rPr>
                <a:t>式</a:t>
              </a:r>
              <a:r>
                <a:rPr kumimoji="1" lang="en-US" altLang="zh-TW" sz="2800">
                  <a:solidFill>
                    <a:srgbClr val="000000"/>
                  </a:solidFill>
                  <a:ea typeface="標楷體" panose="03000509000000000000" pitchFamily="65" charset="-120"/>
                </a:rPr>
                <a:t>2</a:t>
              </a:r>
            </a:p>
          </p:txBody>
        </p:sp>
      </p:grpSp>
      <p:pic>
        <p:nvPicPr>
          <p:cNvPr id="51227" name="Picture 27" descr="未命名 -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770438"/>
            <a:ext cx="2951162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7" name="Picture 37" descr="榕薊馬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751389"/>
            <a:ext cx="2808287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9645690" y="4797425"/>
            <a:ext cx="55399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銼吸式</a:t>
            </a:r>
            <a:r>
              <a:rPr kumimoji="1"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蓟馬科</a:t>
            </a:r>
            <a:r>
              <a:rPr kumimoji="1"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48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576263"/>
            <a:ext cx="8604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800">
                <a:solidFill>
                  <a:srgbClr val="006600"/>
                </a:solidFill>
                <a:ea typeface="標楷體" panose="03000509000000000000" pitchFamily="65" charset="-120"/>
              </a:rPr>
              <a:t>昆蟲的胸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24114" y="580548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pic>
        <p:nvPicPr>
          <p:cNvPr id="52230" name="Picture 6" descr="a031228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005263"/>
            <a:ext cx="3743325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a031228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005264"/>
            <a:ext cx="3746500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2063751" y="1293814"/>
            <a:ext cx="8245475" cy="2632075"/>
            <a:chOff x="340" y="815"/>
            <a:chExt cx="5194" cy="1658"/>
          </a:xfrm>
        </p:grpSpPr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340" y="815"/>
              <a:ext cx="5171" cy="1617"/>
            </a:xfrm>
            <a:prstGeom prst="rect">
              <a:avLst/>
            </a:prstGeom>
            <a:solidFill>
              <a:srgbClr val="FFFFCC"/>
            </a:solidFill>
            <a:ln w="38100" cmpd="dbl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3200">
                  <a:solidFill>
                    <a:srgbClr val="D60093"/>
                  </a:solidFill>
                  <a:ea typeface="標楷體" panose="03000509000000000000" pitchFamily="65" charset="-120"/>
                </a:rPr>
                <a:t>胸部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是昆蟲的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運動中樞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，構造上一般又可細分成三胸節，分別為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前胸、中胸與後胸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。</a:t>
              </a:r>
              <a:r>
                <a:rPr kumimoji="1" lang="zh-TW" altLang="en-US" sz="3200">
                  <a:solidFill>
                    <a:srgbClr val="9933FF"/>
                  </a:solidFill>
                  <a:ea typeface="標楷體" panose="03000509000000000000" pitchFamily="65" charset="-120"/>
                </a:rPr>
                <a:t>背側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有兩對翅膀</a:t>
              </a:r>
              <a:r>
                <a:rPr kumimoji="1" lang="en-US" altLang="zh-TW" sz="3200">
                  <a:solidFill>
                    <a:srgbClr val="99CC00"/>
                  </a:solidFill>
                  <a:ea typeface="標楷體" panose="03000509000000000000" pitchFamily="65" charset="-120"/>
                </a:rPr>
                <a:t>(</a:t>
              </a:r>
              <a:r>
                <a:rPr kumimoji="1" lang="zh-TW" altLang="en-US" sz="3200">
                  <a:solidFill>
                    <a:srgbClr val="99CC00"/>
                  </a:solidFill>
                  <a:ea typeface="標楷體" panose="03000509000000000000" pitchFamily="65" charset="-120"/>
                </a:rPr>
                <a:t>少數無翅或只有一對翅膀</a:t>
              </a:r>
              <a:r>
                <a:rPr kumimoji="1" lang="en-US" altLang="zh-TW" sz="3200">
                  <a:solidFill>
                    <a:srgbClr val="99CC00"/>
                  </a:solidFill>
                  <a:ea typeface="標楷體" panose="03000509000000000000" pitchFamily="65" charset="-120"/>
                </a:rPr>
                <a:t>)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，分別長在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中胸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與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後胸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；</a:t>
              </a:r>
              <a:r>
                <a:rPr kumimoji="1" lang="zh-TW" altLang="en-US" sz="3200">
                  <a:solidFill>
                    <a:srgbClr val="9933FF"/>
                  </a:solidFill>
                  <a:ea typeface="標楷體" panose="03000509000000000000" pitchFamily="65" charset="-120"/>
                </a:rPr>
                <a:t>腹側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則有</a:t>
              </a:r>
              <a:r>
                <a:rPr kumimoji="1" lang="zh-TW" altLang="en-US" sz="3200">
                  <a:solidFill>
                    <a:srgbClr val="FF6600"/>
                  </a:solidFill>
                  <a:ea typeface="標楷體" panose="03000509000000000000" pitchFamily="65" charset="-120"/>
                </a:rPr>
                <a:t>三對腳</a:t>
              </a:r>
              <a:r>
                <a:rPr kumimoji="1" lang="zh-TW" altLang="en-US" sz="3200">
                  <a:solidFill>
                    <a:srgbClr val="006600"/>
                  </a:solidFill>
                  <a:ea typeface="標楷體" panose="03000509000000000000" pitchFamily="65" charset="-120"/>
                </a:rPr>
                <a:t>，每一節各有一對。</a:t>
              </a:r>
            </a:p>
          </p:txBody>
        </p:sp>
        <p:pic>
          <p:nvPicPr>
            <p:cNvPr id="52234" name="Picture 10" descr="t0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021" r="53241"/>
            <a:stretch>
              <a:fillRect/>
            </a:stretch>
          </p:blipFill>
          <p:spPr bwMode="auto">
            <a:xfrm flipH="1">
              <a:off x="4105" y="2024"/>
              <a:ext cx="1429" cy="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236" name="Picture 12" descr="瓢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60351"/>
            <a:ext cx="12763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649288"/>
            <a:ext cx="75961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昆蟲的胸</a:t>
            </a:r>
            <a:r>
              <a:rPr lang="en-US" altLang="zh-TW" sz="40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>
                <a:solidFill>
                  <a:srgbClr val="006600"/>
                </a:solidFill>
                <a:ea typeface="標楷體" panose="03000509000000000000" pitchFamily="65" charset="-120"/>
              </a:rPr>
              <a:t>五花八門的腳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424114" y="580548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135188" y="1268414"/>
            <a:ext cx="7993062" cy="2016125"/>
          </a:xfrm>
          <a:prstGeom prst="rect">
            <a:avLst/>
          </a:prstGeom>
          <a:solidFill>
            <a:srgbClr val="FFFFCC"/>
          </a:solidFill>
          <a:ln w="38100" cmpd="dbl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是昆蟲除了飛行以外的主要運動器官。三對腳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分別稱為</a:t>
            </a:r>
            <a:r>
              <a:rPr lang="zh-TW" altLang="en-US" sz="2800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。因生活習性的不同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，腳的構造和用途也不相同，外觀也大異其趣：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開掘足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跳躍足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捕捉足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步行足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游泳足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1992313" y="3429001"/>
            <a:ext cx="2813050" cy="3336925"/>
            <a:chOff x="295" y="2115"/>
            <a:chExt cx="1772" cy="2102"/>
          </a:xfrm>
        </p:grpSpPr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321" y="3929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6600"/>
                  </a:solidFill>
                  <a:ea typeface="標楷體" panose="03000509000000000000" pitchFamily="65" charset="-120"/>
                </a:rPr>
                <a:t>攜帶花粉的攜粉腳</a:t>
              </a:r>
            </a:p>
          </p:txBody>
        </p:sp>
        <p:pic>
          <p:nvPicPr>
            <p:cNvPr id="53261" name="Picture 13" descr="攜粉腳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15"/>
              <a:ext cx="1772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276" name="Group 28"/>
          <p:cNvGrpSpPr>
            <a:grpSpLocks/>
          </p:cNvGrpSpPr>
          <p:nvPr/>
        </p:nvGrpSpPr>
        <p:grpSpPr bwMode="auto">
          <a:xfrm>
            <a:off x="4872039" y="3429001"/>
            <a:ext cx="2693987" cy="3338513"/>
            <a:chOff x="2109" y="2115"/>
            <a:chExt cx="1697" cy="2103"/>
          </a:xfrm>
        </p:grpSpPr>
        <p:pic>
          <p:nvPicPr>
            <p:cNvPr id="53256" name="Picture 8" descr="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115"/>
              <a:ext cx="1678" cy="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2154" y="3930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8000"/>
                  </a:solidFill>
                  <a:ea typeface="標楷體" panose="03000509000000000000" pitchFamily="65" charset="-120"/>
                </a:rPr>
                <a:t>捕捉獵物的捕捉腳</a:t>
              </a:r>
            </a:p>
          </p:txBody>
        </p:sp>
      </p:grpSp>
      <p:grpSp>
        <p:nvGrpSpPr>
          <p:cNvPr id="53277" name="Group 29"/>
          <p:cNvGrpSpPr>
            <a:grpSpLocks/>
          </p:cNvGrpSpPr>
          <p:nvPr/>
        </p:nvGrpSpPr>
        <p:grpSpPr bwMode="auto">
          <a:xfrm>
            <a:off x="7680326" y="3449638"/>
            <a:ext cx="2663825" cy="3363912"/>
            <a:chOff x="3878" y="2115"/>
            <a:chExt cx="1678" cy="2119"/>
          </a:xfrm>
        </p:grpSpPr>
        <p:pic>
          <p:nvPicPr>
            <p:cNvPr id="53268" name="Picture 20" descr="LEAN04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15"/>
              <a:ext cx="1678" cy="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3878" y="3946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663300"/>
                  </a:solidFill>
                  <a:ea typeface="標楷體" panose="03000509000000000000" pitchFamily="65" charset="-120"/>
                </a:rPr>
                <a:t>挖掘地道的挖掘腳</a:t>
              </a:r>
            </a:p>
          </p:txBody>
        </p:sp>
      </p:grpSp>
      <p:pic>
        <p:nvPicPr>
          <p:cNvPr id="53274" name="Picture 26" descr="蝗蟲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5A6B5A"/>
              </a:clrFrom>
              <a:clrTo>
                <a:srgbClr val="5A6B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620714"/>
            <a:ext cx="762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0.20625 C -0.13333 -0.21481 -0.17743 -0.22315 -0.19253 -0.22315 C -0.2901 -0.22315 -0.39027 -0.08796 -0.39027 0.04722 C -0.39027 -0.02129 -0.44027 -0.08796 -0.48784 -0.08796 C -0.53784 -0.08796 -0.58524 -0.01991 -0.58524 0.04722 C -0.58524 0.01343 -0.61041 -0.02129 -0.63541 -0.02129 C -0.66041 -0.02129 -0.68541 0.0125 -0.68541 0.04722 C -0.68541 0.02986 -0.69791 0.01343 -0.71076 0.01343 C -0.72326 0.01343 -0.73576 0.03056 -0.73576 0.04722 C -0.73576 0.03843 -0.74218 0.02986 -0.74826 0.02986 C -0.75138 0.02986 -0.76076 0.03843 -0.76076 0.04722 C -0.76076 0.04259 -0.76406 0.03843 -0.76736 0.03843 C -0.76736 0.03704 -0.77378 0.04259 -0.77378 0.04722 C -0.77378 0.04468 -0.77378 0.04259 -0.77708 0.04259 C -0.77708 0.04375 -0.78038 0.04491 -0.78038 0.04722 C -0.78038 0.04583 -0.78038 0.04468 -0.78038 0.04375 C -0.78368 0.04375 -0.78368 0.04491 -0.78368 0.04583 C -0.7868 0.04583 -0.7868 0.04491 -0.7868 0.04375 C -0.78975 0.04375 -0.78975 0.04491 -0.78975 0.04583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20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260351"/>
            <a:ext cx="7772400" cy="1470025"/>
          </a:xfrm>
        </p:spPr>
        <p:txBody>
          <a:bodyPr anchor="ctr"/>
          <a:lstStyle/>
          <a:p>
            <a:r>
              <a:rPr lang="zh-TW" altLang="en-US">
                <a:solidFill>
                  <a:srgbClr val="FFFF99"/>
                </a:solidFill>
                <a:ea typeface="標楷體" panose="03000509000000000000" pitchFamily="65" charset="-120"/>
              </a:rPr>
              <a:t>形形色色的昆蟲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9651" y="4149725"/>
            <a:ext cx="7521575" cy="3455988"/>
          </a:xfrm>
        </p:spPr>
        <p:txBody>
          <a:bodyPr/>
          <a:lstStyle/>
          <a:p>
            <a:pPr algn="l"/>
            <a:r>
              <a:rPr lang="zh-TW" altLang="en-US" sz="2800">
                <a:solidFill>
                  <a:srgbClr val="FFFF00"/>
                </a:solidFill>
                <a:ea typeface="標楷體" panose="03000509000000000000" pitchFamily="65" charset="-120"/>
              </a:rPr>
              <a:t>昆蟲在三億五千萬年前即出現在地球上，是世界上種類及數量最多的動物，到目前為止已經發現了一百萬種左右，佔地球上所有動物種類的百分之七十以上。現在就讓我們觀察昆蟲是怎樣一代接一代的創造新生命吧！</a:t>
            </a:r>
          </a:p>
        </p:txBody>
      </p:sp>
    </p:spTree>
    <p:extLst>
      <p:ext uri="{BB962C8B-B14F-4D97-AF65-F5344CB8AC3E}">
        <p14:creationId xmlns:p14="http://schemas.microsoft.com/office/powerpoint/2010/main" val="1932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2708275"/>
            <a:ext cx="1882775" cy="1828800"/>
          </a:xfrm>
          <a:solidFill>
            <a:srgbClr val="FFFF99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仔細看看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FF3300"/>
                </a:solidFill>
                <a:ea typeface="標楷體" panose="03000509000000000000" pitchFamily="65" charset="-120"/>
              </a:rPr>
              <a:t>三對腳</a:t>
            </a:r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長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在哪裡？</a:t>
            </a:r>
          </a:p>
        </p:txBody>
      </p:sp>
      <p:pic>
        <p:nvPicPr>
          <p:cNvPr id="40964" name="Picture 4" descr="蜜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-242888"/>
            <a:ext cx="7543800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蜜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08500"/>
            <a:ext cx="26765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72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70223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4941889"/>
            <a:ext cx="2935287" cy="1906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31950" y="404814"/>
            <a:ext cx="8604250" cy="54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zh-TW" altLang="en-US" sz="5400">
                <a:solidFill>
                  <a:srgbClr val="336600"/>
                </a:solidFill>
                <a:ea typeface="標楷體" panose="03000509000000000000" pitchFamily="65" charset="-120"/>
              </a:rPr>
              <a:t>認識昆</a:t>
            </a:r>
            <a:r>
              <a:rPr lang="zh-TW" altLang="en-US" sz="5400">
                <a:solidFill>
                  <a:srgbClr val="336600"/>
                </a:solidFill>
                <a:ea typeface="標楷體" panose="03000509000000000000" pitchFamily="65" charset="-120"/>
              </a:rPr>
              <a:t>蟲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90726" y="1196976"/>
            <a:ext cx="8208963" cy="3527425"/>
          </a:xfr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buFontTx/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翻開字典「虫」部，大家可以找到許多動物的名稱</a:t>
            </a:r>
            <a:r>
              <a:rPr lang="zh-TW" altLang="en-US" sz="36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蚯蚓、蝌蚪、蜈蚣、蛇、蜘蛛、蛔蟲、蛞蝓、蜥蜴、蝦、蝸牛、水螅、螞蟥、螺、蠍子、蠑螈</a:t>
            </a:r>
            <a:r>
              <a:rPr lang="en-US" altLang="zh-TW" sz="36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6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這些五花八門的動物，大家是否全都認識呢？可知道其中哪一項是昆蟲？ </a:t>
            </a:r>
          </a:p>
        </p:txBody>
      </p:sp>
      <p:pic>
        <p:nvPicPr>
          <p:cNvPr id="37893" name="Picture 5" descr="i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3014" y="4724400"/>
            <a:ext cx="1628775" cy="189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蝴蝶動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04813"/>
            <a:ext cx="5953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6185E-6 C -0.00278 -0.01249 0.00104 0.00092 -0.00382 -0.00925 C -0.00764 -0.01781 -0.01129 -0.02682 -0.01511 -0.03561 C -0.0165 -0.04393 -0.01858 -0.04856 -0.02257 -0.05411 C -0.0283 -0.07214 -0.03316 -0.07283 -0.04497 -0.07861 C -0.07084 -0.07723 -0.07066 -0.07838 -0.08768 -0.07283 C -0.09549 -0.06728 -0.10243 -0.06335 -0.10764 -0.05249 C -0.10955 -0.04809 -0.11389 -0.03931 -0.11389 -0.03908 C -0.11736 -0.02359 -0.12709 -0.00925 -0.13785 -0.00555 C -0.14358 0.00046 -0.1467 0.00069 -0.154 0.00185 C -0.17691 0.01942 -0.17379 0.00925 -0.21528 0.00763 C -0.22136 0.00601 -0.22691 0.00347 -0.23282 0.00185 C -0.24532 -0.00416 -0.25573 -0.01572 -0.26806 -0.02243 C -0.27934 -0.03515 -0.27431 -0.03075 -0.28282 -0.03746 C -0.28907 -0.05087 -0.29323 -0.06613 -0.30035 -0.07861 C -0.30938 -0.0948 -0.33577 -0.10474 -0.34914 -0.10659 C -0.35834 -0.10613 -0.36754 -0.10636 -0.37674 -0.10497 C -0.37934 -0.10474 -0.38177 -0.10243 -0.38438 -0.1015 C -0.39202 -0.09757 -0.40243 -0.09688 -0.41059 -0.09364 C -0.41424 -0.08994 -0.41789 -0.08925 -0.42188 -0.08601 C -0.42622 -0.08278 -0.42986 -0.07908 -0.43455 -0.077 C -0.43854 -0.0726 -0.44236 -0.07122 -0.4467 -0.06728 C -0.45261 -0.06266 -0.45816 -0.05596 -0.46441 -0.05249 C -0.46736 -0.05087 -0.47014 -0.05018 -0.47327 -0.04879 C -0.47795 -0.04393 -0.48316 -0.04185 -0.4882 -0.03746 C -0.49011 -0.03607 -0.49115 -0.0333 -0.49306 -0.03168 C -0.4967 -0.0289 -0.5007 -0.02682 -0.50452 -0.02428 C -0.50695 -0.02266 -0.5099 -0.02266 -0.51216 -0.02035 C -0.51441 -0.01804 -0.51806 -0.01411 -0.52084 -0.01295 C -0.52414 -0.01179 -0.52761 -0.01179 -0.53091 -0.01133 C -0.5375 -0.01179 -0.5441 -0.01156 -0.55087 -0.01295 C -0.55295 -0.01387 -0.55556 -0.0185 -0.55695 -0.02035 C -0.56233 -0.02636 -0.56893 -0.03422 -0.57448 -0.03931 C -0.57552 -0.04023 -0.57709 -0.04023 -0.5783 -0.04116 C -0.57969 -0.04208 -0.58091 -0.04347 -0.58229 -0.04486 C -0.58664 -0.05503 -0.59375 -0.06775 -0.60104 -0.07283 C -0.60365 -0.07746 -0.60243 -0.07561 -0.60434 -0.07861 " pathEditMode="relative" rAng="0" ptsTypes="ffffffffffffffffffffffffffffffffffffA">
                                      <p:cBhvr>
                                        <p:cTn id="15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-4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2135188" y="490538"/>
            <a:ext cx="7129462" cy="1066800"/>
            <a:chOff x="385" y="709"/>
            <a:chExt cx="4491" cy="672"/>
          </a:xfrm>
        </p:grpSpPr>
        <p:pic>
          <p:nvPicPr>
            <p:cNvPr id="31750" name="Picture 6" descr="蝴蝶動">
              <a:hlinkClick r:id="rId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709"/>
              <a:ext cx="375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839" y="709"/>
              <a:ext cx="403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3200">
                  <a:solidFill>
                    <a:srgbClr val="0066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下面哪些小動物是昆蟲？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1753" name="Picture 9" descr="ani157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941889"/>
            <a:ext cx="2597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red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196975"/>
            <a:ext cx="24003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0" name="Picture 16" descr="15432988_dc72e970d2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70225"/>
            <a:ext cx="259238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Red_eye_tree_fr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96975"/>
            <a:ext cx="259238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8" name="Picture 24" descr="姬小紋青斑蝶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612" r="3293" b="6261"/>
          <a:stretch>
            <a:fillRect/>
          </a:stretch>
        </p:blipFill>
        <p:spPr bwMode="auto">
          <a:xfrm>
            <a:off x="2279650" y="1212851"/>
            <a:ext cx="2592388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0" name="Picture 26" descr="%257bC534E49B-AF84-4690-B096-07A2307BD6B0%25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941889"/>
            <a:ext cx="2447925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2855914" y="1412876"/>
            <a:ext cx="1584325" cy="14398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31773" name="Picture 29" descr="星天牛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8639"/>
            <a:ext cx="25923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5375276" y="3141663"/>
            <a:ext cx="1584325" cy="1439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8183564" y="5084763"/>
            <a:ext cx="1584325" cy="1439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31780" name="Picture 36" descr="01-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941888"/>
            <a:ext cx="2592388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6" name="Picture 42" descr="IMG10597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997200"/>
            <a:ext cx="237648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 animBg="1"/>
      <p:bldP spid="31774" grpId="0" animBg="1"/>
      <p:bldP spid="317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rgbClr val="006600"/>
                </a:solidFill>
                <a:ea typeface="標楷體" panose="03000509000000000000" pitchFamily="65" charset="-120"/>
              </a:rPr>
              <a:t>認識昆蟲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550" y="1960563"/>
            <a:ext cx="8229600" cy="1612900"/>
          </a:xfr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昆蟲大部份生長在</a:t>
            </a:r>
            <a:r>
              <a:rPr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氣候溫暖</a:t>
            </a: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的地方，寒帶地區種類</a:t>
            </a:r>
          </a:p>
          <a:p>
            <a:pPr>
              <a:buFontTx/>
              <a:buNone/>
            </a:pP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較少，大致而言，只要</a:t>
            </a:r>
            <a:r>
              <a:rPr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植物容易生長的地方</a:t>
            </a: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，就能</a:t>
            </a:r>
          </a:p>
          <a:p>
            <a:pPr>
              <a:buFontTx/>
              <a:buNone/>
            </a:pPr>
            <a:r>
              <a:rPr lang="zh-TW" altLang="en-US" sz="28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夠找到昆蟲。 </a:t>
            </a:r>
          </a:p>
        </p:txBody>
      </p:sp>
      <p:pic>
        <p:nvPicPr>
          <p:cNvPr id="10244" name="Picture 4" descr="蝴蝶動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68413"/>
            <a:ext cx="595312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82889" y="1341439"/>
            <a:ext cx="3241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昆蟲在哪裡？</a:t>
            </a:r>
          </a:p>
        </p:txBody>
      </p:sp>
      <p:pic>
        <p:nvPicPr>
          <p:cNvPr id="10247" name="Picture 7" descr="蝴蝶動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933825"/>
            <a:ext cx="5953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711451" y="4005264"/>
            <a:ext cx="3241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如何辨識昆蟲？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135189" y="4768850"/>
            <a:ext cx="8137525" cy="161290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把握簡單兩個原則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zh-TW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都有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隻腳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zh-TW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身體分為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lang="zh-TW" altLang="en-US" b="1">
                <a:solidFill>
                  <a:srgbClr val="FF6600"/>
                </a:solidFill>
              </a:rPr>
              <a:t>、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胸</a:t>
            </a:r>
            <a:r>
              <a:rPr lang="zh-TW" altLang="en-US" b="1">
                <a:solidFill>
                  <a:srgbClr val="FF6600"/>
                </a:solidFill>
              </a:rPr>
              <a:t>、</a:t>
            </a: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腹</a:t>
            </a:r>
            <a:r>
              <a:rPr lang="zh-TW" altLang="en-US" sz="2800" b="1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三個部份 </a:t>
            </a:r>
          </a:p>
        </p:txBody>
      </p:sp>
    </p:spTree>
    <p:extLst>
      <p:ext uri="{BB962C8B-B14F-4D97-AF65-F5344CB8AC3E}">
        <p14:creationId xmlns:p14="http://schemas.microsoft.com/office/powerpoint/2010/main" val="11291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199  0.052 0.02797  L 0.075 0.06526  C 0.08 0.07325  0.088 0.07724  0.098 0.07724  C 0.112 0.07724  0.124 0.06659  0.125 0.05061  C 0.124 0.03729  0.112 0.0253  0.098 0.0253  C 0.088 0.0253  0.08 0.03063  0.075 0.03729  L 0.052 0.07458  C 0.042 0.09056  0.023 0.10122  0 0.10255  C -0.023 0.10122  -0.042 0.09056  -0.052 0.07458  L -0.075 0.03729  C -0.08 0.03063  -0.088 0.0253  -0.098 0.0253  C -0.112 0.0253  -0.124 0.03729  -0.125 0.05061  C -0.124 0.06659  -0.112 0.07724  -0.098 0.07724  C -0.088 0.07724  -0.08 0.07325  -0.075 0.06526  L -0.052 0.02797  C -0.042 0.01199  -0.023 0.001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5  0.027 0.07991  0.06 0.07991  C 0.099 0.07991  0.113 0.03995  0.119 0.01598  L 0.125 -0.01598  C 0.131 -0.03995  0.146 -0.07991  0.19 -0.07991  C 0.218 -0.07991  0.25 -0.04395  0.25 0  C 0.25 0.04395  0.218 0.07991  0.19 0.07991  C 0.146 0.07991  0.131 0.03995  0.125 0.01598  L 0.119 -0.01598  C 0.113 -0.03995  0.099 -0.07991  0.06 -0.07991  C 0.027 -0.07991  0 -0.04395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  <p:bldP spid="10246" grpId="0"/>
      <p:bldP spid="10248" grpId="0"/>
      <p:bldP spid="10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認識昆蟲的身體構造與外型特徵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昆蟲是</a:t>
            </a:r>
            <a:r>
              <a:rPr lang="zh-TW" altLang="en-US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節肢動物</a:t>
            </a:r>
            <a:r>
              <a:rPr lang="zh-TW" altLang="en-US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的一類，而節肢動物門的動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物一般有以下的特徵：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左右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對稱。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體軀由</a:t>
            </a:r>
            <a:r>
              <a:rPr lang="zh-TW" altLang="en-US" sz="30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體節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所組成。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各體節具有環節附屬器一對。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具硬化之</a:t>
            </a:r>
            <a:r>
              <a:rPr lang="zh-TW" altLang="en-US" sz="30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外骨骼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zh-TW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心臟位於背方，神經系位於腹方。</a:t>
            </a:r>
            <a:r>
              <a:rPr lang="zh-TW" altLang="en-US" b="1">
                <a:solidFill>
                  <a:srgbClr val="33CC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11269" name="Picture 5" descr="spiders_attack_in_liverpo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700214"/>
            <a:ext cx="18827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P6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789363"/>
            <a:ext cx="14859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JPKI01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5445126"/>
            <a:ext cx="1795462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JPKI01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9" y="5233988"/>
            <a:ext cx="1241425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entipe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7" b="43282"/>
          <a:stretch>
            <a:fillRect/>
          </a:stretch>
        </p:blipFill>
        <p:spPr bwMode="auto">
          <a:xfrm>
            <a:off x="5159376" y="5300664"/>
            <a:ext cx="2386013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2" name="Picture 16" descr="蜜蜂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3571"/>
          <a:stretch>
            <a:fillRect/>
          </a:stretch>
        </p:blipFill>
        <p:spPr bwMode="auto">
          <a:xfrm>
            <a:off x="2566989" y="1582738"/>
            <a:ext cx="7273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08438" y="404813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>
                <a:solidFill>
                  <a:srgbClr val="006600"/>
                </a:solidFill>
                <a:ea typeface="標楷體" panose="03000509000000000000" pitchFamily="65" charset="-120"/>
              </a:rPr>
              <a:t>昆蟲的外型特徵</a:t>
            </a:r>
          </a:p>
        </p:txBody>
      </p:sp>
      <p:sp>
        <p:nvSpPr>
          <p:cNvPr id="39950" name="AutoShape 14"/>
          <p:cNvSpPr>
            <a:spLocks/>
          </p:cNvSpPr>
          <p:nvPr/>
        </p:nvSpPr>
        <p:spPr bwMode="auto">
          <a:xfrm>
            <a:off x="8975726" y="908051"/>
            <a:ext cx="936625" cy="720725"/>
          </a:xfrm>
          <a:prstGeom prst="borderCallout1">
            <a:avLst>
              <a:gd name="adj1" fmla="val 15861"/>
              <a:gd name="adj2" fmla="val -8134"/>
              <a:gd name="adj3" fmla="val 286565"/>
              <a:gd name="adj4" fmla="val -275764"/>
            </a:avLst>
          </a:prstGeom>
          <a:solidFill>
            <a:srgbClr val="FFFF99"/>
          </a:solidFill>
          <a:ln w="25400" algn="ctr">
            <a:solidFill>
              <a:srgbClr val="0066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頭</a:t>
            </a:r>
          </a:p>
        </p:txBody>
      </p:sp>
      <p:sp>
        <p:nvSpPr>
          <p:cNvPr id="39951" name="AutoShape 15"/>
          <p:cNvSpPr>
            <a:spLocks/>
          </p:cNvSpPr>
          <p:nvPr/>
        </p:nvSpPr>
        <p:spPr bwMode="auto">
          <a:xfrm>
            <a:off x="2279650" y="4508501"/>
            <a:ext cx="914400" cy="720725"/>
          </a:xfrm>
          <a:prstGeom prst="borderCallout1">
            <a:avLst>
              <a:gd name="adj1" fmla="val 15861"/>
              <a:gd name="adj2" fmla="val 108333"/>
              <a:gd name="adj3" fmla="val -65199"/>
              <a:gd name="adj4" fmla="val 452954"/>
            </a:avLst>
          </a:prstGeom>
          <a:solidFill>
            <a:srgbClr val="FFFF99"/>
          </a:solidFill>
          <a:ln w="25400" algn="ctr">
            <a:solidFill>
              <a:srgbClr val="0066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胸</a:t>
            </a:r>
          </a:p>
        </p:txBody>
      </p:sp>
      <p:grpSp>
        <p:nvGrpSpPr>
          <p:cNvPr id="39968" name="Group 32"/>
          <p:cNvGrpSpPr>
            <a:grpSpLocks/>
          </p:cNvGrpSpPr>
          <p:nvPr/>
        </p:nvGrpSpPr>
        <p:grpSpPr bwMode="auto">
          <a:xfrm>
            <a:off x="1992313" y="1628776"/>
            <a:ext cx="3600450" cy="576263"/>
            <a:chOff x="295" y="1026"/>
            <a:chExt cx="2268" cy="363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476" y="1026"/>
              <a:ext cx="2087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fontAlgn="base">
                <a:lnSpc>
                  <a:spcPct val="105000"/>
                </a:lnSpc>
                <a:spcAft>
                  <a:spcPct val="0"/>
                </a:spcAft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zh-TW" altLang="en-US">
                  <a:solidFill>
                    <a:srgbClr val="0099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頭、胸、腹三部分</a:t>
              </a:r>
              <a:br>
                <a:rPr lang="zh-TW" altLang="en-US">
                  <a:solidFill>
                    <a:srgbClr val="0099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</p:txBody>
        </p:sp>
        <p:pic>
          <p:nvPicPr>
            <p:cNvPr id="39949" name="Picture 13" descr="瓢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16"/>
              <a:ext cx="237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956" name="AutoShape 20"/>
          <p:cNvSpPr>
            <a:spLocks/>
          </p:cNvSpPr>
          <p:nvPr/>
        </p:nvSpPr>
        <p:spPr bwMode="auto">
          <a:xfrm>
            <a:off x="9196388" y="4970463"/>
            <a:ext cx="931862" cy="690562"/>
          </a:xfrm>
          <a:prstGeom prst="borderCallout1">
            <a:avLst>
              <a:gd name="adj1" fmla="val 16551"/>
              <a:gd name="adj2" fmla="val -8176"/>
              <a:gd name="adj3" fmla="val 100000"/>
              <a:gd name="adj4" fmla="val -294037"/>
            </a:avLst>
          </a:prstGeom>
          <a:solidFill>
            <a:srgbClr val="FFFF99"/>
          </a:solidFill>
          <a:ln w="25400" algn="ctr">
            <a:solidFill>
              <a:srgbClr val="0066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solidFill>
                  <a:srgbClr val="000000"/>
                </a:solidFill>
                <a:ea typeface="標楷體" panose="03000509000000000000" pitchFamily="65" charset="-120"/>
              </a:rPr>
              <a:t>腹</a:t>
            </a: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375275" y="1412875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816725" y="1484313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391400" y="4508500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4800600" y="4652963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5087939" y="6237288"/>
            <a:ext cx="433387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7032625" y="6237288"/>
            <a:ext cx="433388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grpSp>
        <p:nvGrpSpPr>
          <p:cNvPr id="39967" name="Group 31"/>
          <p:cNvGrpSpPr>
            <a:grpSpLocks/>
          </p:cNvGrpSpPr>
          <p:nvPr/>
        </p:nvGrpSpPr>
        <p:grpSpPr bwMode="auto">
          <a:xfrm>
            <a:off x="1992314" y="1089025"/>
            <a:ext cx="1893887" cy="539750"/>
            <a:chOff x="295" y="686"/>
            <a:chExt cx="1193" cy="340"/>
          </a:xfrm>
        </p:grpSpPr>
        <p:pic>
          <p:nvPicPr>
            <p:cNvPr id="39954" name="Picture 18" descr="瓢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54"/>
              <a:ext cx="237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476" y="686"/>
              <a:ext cx="101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kumimoji="1" lang="zh-TW" altLang="en-US" sz="2800">
                  <a:solidFill>
                    <a:srgbClr val="0099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有六隻腳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1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  <p:bldP spid="39951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昆蟲的外型特徵</a:t>
            </a:r>
          </a:p>
        </p:txBody>
      </p:sp>
      <p:pic>
        <p:nvPicPr>
          <p:cNvPr id="70662" name="Picture 6" descr="LEAN001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9F0"/>
              </a:clrFrom>
              <a:clrTo>
                <a:srgbClr val="EEE9F0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616076"/>
            <a:ext cx="87852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604250" cy="105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BFF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昆蟲的外型特徵</a:t>
            </a:r>
            <a:r>
              <a:rPr lang="en-US" altLang="zh-TW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>
                <a:solidFill>
                  <a:srgbClr val="8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頭部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35188" y="2276476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TW" altLang="zh-TW">
              <a:solidFill>
                <a:srgbClr val="0000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92313" y="1125539"/>
            <a:ext cx="8208962" cy="15827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昆蟲的頭部位於身體前方，是</a:t>
            </a:r>
            <a:r>
              <a:rPr kumimoji="1" lang="zh-TW" altLang="en-US" sz="3200">
                <a:solidFill>
                  <a:srgbClr val="CC0099"/>
                </a:solidFill>
                <a:ea typeface="標楷體" panose="03000509000000000000" pitchFamily="65" charset="-120"/>
              </a:rPr>
              <a:t>感覺的中心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和</a:t>
            </a:r>
            <a:r>
              <a:rPr kumimoji="1" lang="zh-TW" altLang="en-US" sz="3200">
                <a:solidFill>
                  <a:srgbClr val="6600CC"/>
                </a:solidFill>
                <a:ea typeface="標楷體" panose="03000509000000000000" pitchFamily="65" charset="-120"/>
              </a:rPr>
              <a:t>攝食器官</a:t>
            </a:r>
            <a:r>
              <a:rPr kumimoji="1" lang="zh-TW" altLang="en-US" sz="3200">
                <a:solidFill>
                  <a:srgbClr val="006600"/>
                </a:solidFill>
                <a:ea typeface="標楷體" panose="03000509000000000000" pitchFamily="65" charset="-120"/>
              </a:rPr>
              <a:t>的所在位置。</a:t>
            </a: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包括一對複眼、</a:t>
            </a:r>
            <a:r>
              <a:rPr kumimoji="1" lang="en-US" altLang="zh-TW" sz="3200">
                <a:solidFill>
                  <a:srgbClr val="336600"/>
                </a:solidFill>
                <a:ea typeface="標楷體" panose="03000509000000000000" pitchFamily="65" charset="-120"/>
              </a:rPr>
              <a:t>0</a:t>
            </a: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至</a:t>
            </a:r>
            <a:r>
              <a:rPr kumimoji="1" lang="en-US" altLang="zh-TW" sz="3200">
                <a:solidFill>
                  <a:srgbClr val="336600"/>
                </a:solidFill>
                <a:ea typeface="標楷體" panose="03000509000000000000" pitchFamily="65" charset="-120"/>
              </a:rPr>
              <a:t>3</a:t>
            </a:r>
            <a:r>
              <a:rPr kumimoji="1" lang="zh-TW" altLang="en-US" sz="3200">
                <a:solidFill>
                  <a:srgbClr val="336600"/>
                </a:solidFill>
                <a:ea typeface="標楷體" panose="03000509000000000000" pitchFamily="65" charset="-120"/>
              </a:rPr>
              <a:t>個單眼、一對觸角及一組口器</a:t>
            </a:r>
          </a:p>
        </p:txBody>
      </p:sp>
      <p:pic>
        <p:nvPicPr>
          <p:cNvPr id="41995" name="Picture 11" descr="複眼與口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2736851"/>
            <a:ext cx="3584575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6" name="AutoShape 12"/>
          <p:cNvSpPr>
            <a:spLocks/>
          </p:cNvSpPr>
          <p:nvPr/>
        </p:nvSpPr>
        <p:spPr bwMode="auto">
          <a:xfrm>
            <a:off x="2208213" y="3106738"/>
            <a:ext cx="1079500" cy="609600"/>
          </a:xfrm>
          <a:prstGeom prst="callout1">
            <a:avLst>
              <a:gd name="adj1" fmla="val 18750"/>
              <a:gd name="adj2" fmla="val 107060"/>
              <a:gd name="adj3" fmla="val 18750"/>
              <a:gd name="adj4" fmla="val 220000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觸角</a:t>
            </a:r>
          </a:p>
        </p:txBody>
      </p:sp>
      <p:sp>
        <p:nvSpPr>
          <p:cNvPr id="41997" name="AutoShape 13"/>
          <p:cNvSpPr>
            <a:spLocks/>
          </p:cNvSpPr>
          <p:nvPr/>
        </p:nvSpPr>
        <p:spPr bwMode="auto">
          <a:xfrm>
            <a:off x="2566988" y="4292600"/>
            <a:ext cx="1079500" cy="609600"/>
          </a:xfrm>
          <a:prstGeom prst="callout1">
            <a:avLst>
              <a:gd name="adj1" fmla="val 18750"/>
              <a:gd name="adj2" fmla="val 107060"/>
              <a:gd name="adj3" fmla="val 18750"/>
              <a:gd name="adj4" fmla="val 220000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複眼</a:t>
            </a:r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8401050" y="5988050"/>
            <a:ext cx="1277938" cy="609600"/>
          </a:xfrm>
          <a:prstGeom prst="callout1">
            <a:avLst>
              <a:gd name="adj1" fmla="val 18750"/>
              <a:gd name="adj2" fmla="val -5963"/>
              <a:gd name="adj3" fmla="val 18750"/>
              <a:gd name="adj4" fmla="val -169069"/>
            </a:avLst>
          </a:prstGeom>
          <a:noFill/>
          <a:ln w="25400">
            <a:solidFill>
              <a:srgbClr val="99CC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口器</a:t>
            </a:r>
          </a:p>
        </p:txBody>
      </p:sp>
    </p:spTree>
    <p:extLst>
      <p:ext uri="{BB962C8B-B14F-4D97-AF65-F5344CB8AC3E}">
        <p14:creationId xmlns:p14="http://schemas.microsoft.com/office/powerpoint/2010/main" val="33378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6" grpId="0" animBg="1"/>
      <p:bldP spid="41997" grpId="0" animBg="1"/>
      <p:bldP spid="41999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0.xml><?xml version="1.0" encoding="utf-8"?>
<a:theme xmlns:a="http://schemas.openxmlformats.org/drawingml/2006/main" name="1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1160</Words>
  <Application>Microsoft Office PowerPoint</Application>
  <PresentationFormat>寬螢幕</PresentationFormat>
  <Paragraphs>92</Paragraphs>
  <Slides>21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20</vt:i4>
      </vt:variant>
      <vt:variant>
        <vt:lpstr>投影片標題</vt:lpstr>
      </vt:variant>
      <vt:variant>
        <vt:i4>21</vt:i4>
      </vt:variant>
    </vt:vector>
  </HeadingPairs>
  <TitlesOfParts>
    <vt:vector size="48" baseType="lpstr">
      <vt:lpstr>微軟正黑體</vt:lpstr>
      <vt:lpstr>新細明體</vt:lpstr>
      <vt:lpstr>標楷體</vt:lpstr>
      <vt:lpstr>Arial</vt:lpstr>
      <vt:lpstr>Century Gothic</vt:lpstr>
      <vt:lpstr>Wingdings</vt:lpstr>
      <vt:lpstr>Wingdings 3</vt:lpstr>
      <vt:lpstr>預設簡報設計</vt:lpstr>
      <vt:lpstr>切割線</vt:lpstr>
      <vt:lpstr>1_預設簡報設計</vt:lpstr>
      <vt:lpstr>2_預設簡報設計</vt:lpstr>
      <vt:lpstr>3_預設簡報設計</vt:lpstr>
      <vt:lpstr>4_預設簡報設計</vt:lpstr>
      <vt:lpstr>5_預設簡報設計</vt:lpstr>
      <vt:lpstr>6_預設簡報設計</vt:lpstr>
      <vt:lpstr>7_預設簡報設計</vt:lpstr>
      <vt:lpstr>8_預設簡報設計</vt:lpstr>
      <vt:lpstr>9_預設簡報設計</vt:lpstr>
      <vt:lpstr>10_預設簡報設計</vt:lpstr>
      <vt:lpstr>11_預設簡報設計</vt:lpstr>
      <vt:lpstr>12_預設簡報設計</vt:lpstr>
      <vt:lpstr>13_預設簡報設計</vt:lpstr>
      <vt:lpstr>14_預設簡報設計</vt:lpstr>
      <vt:lpstr>15_預設簡報設計</vt:lpstr>
      <vt:lpstr>16_預設簡報設計</vt:lpstr>
      <vt:lpstr>17_預設簡報設計</vt:lpstr>
      <vt:lpstr>18_預設簡報設計</vt:lpstr>
      <vt:lpstr>自然課</vt:lpstr>
      <vt:lpstr>形形色色的昆蟲</vt:lpstr>
      <vt:lpstr>認識昆蟲</vt:lpstr>
      <vt:lpstr>PowerPoint 簡報</vt:lpstr>
      <vt:lpstr>認識昆蟲</vt:lpstr>
      <vt:lpstr>認識昆蟲的身體構造與外型特徵</vt:lpstr>
      <vt:lpstr>PowerPoint 簡報</vt:lpstr>
      <vt:lpstr>昆蟲的外型特徵</vt:lpstr>
      <vt:lpstr>昆蟲的外型特徵--頭部</vt:lpstr>
      <vt:lpstr>昆蟲的外型特徵--頭部</vt:lpstr>
      <vt:lpstr>PowerPoint 簡報</vt:lpstr>
      <vt:lpstr>PowerPoint 簡報</vt:lpstr>
      <vt:lpstr>PowerPoint 簡報</vt:lpstr>
      <vt:lpstr>昆蟲的口器</vt:lpstr>
      <vt:lpstr>PowerPoint 簡報</vt:lpstr>
      <vt:lpstr>PowerPoint 簡報</vt:lpstr>
      <vt:lpstr>昆蟲的胸</vt:lpstr>
      <vt:lpstr>昆蟲的胸—五花八門的腳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自然課</dc:title>
  <dc:creator>user</dc:creator>
  <cp:lastModifiedBy>user</cp:lastModifiedBy>
  <cp:revision>5</cp:revision>
  <dcterms:created xsi:type="dcterms:W3CDTF">2021-05-31T16:39:16Z</dcterms:created>
  <dcterms:modified xsi:type="dcterms:W3CDTF">2021-06-03T06:37:03Z</dcterms:modified>
</cp:coreProperties>
</file>