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26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2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9.xml" ContentType="application/vnd.openxmlformats-officedocument.theme+xml"/>
  <Override PartName="/ppt/theme/theme26.xml" ContentType="application/vnd.openxmlformats-officedocument.theme+xml"/>
  <Override PartName="/ppt/theme/theme1.xml" ContentType="application/vnd.openxmlformats-officedocument.theme+xml"/>
  <Override PartName="/ppt/theme/theme27.xml" ContentType="application/vnd.openxmlformats-officedocument.theme+xml"/>
  <Override PartName="/ppt/theme/theme2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9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9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9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30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308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309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31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318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319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249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253.xml.rels" ContentType="application/vnd.openxmlformats-package.relationships+xml"/>
  <Override PartName="/ppt/slideLayouts/_rels/slideLayout254.xml.rels" ContentType="application/vnd.openxmlformats-package.relationships+xml"/>
  <Override PartName="/ppt/slideLayouts/_rels/slideLayout255.xml.rels" ContentType="application/vnd.openxmlformats-package.relationships+xml"/>
  <Override PartName="/ppt/slideLayouts/_rels/slideLayout256.xml.rels" ContentType="application/vnd.openxmlformats-package.relationships+xml"/>
  <Override PartName="/ppt/slideLayouts/_rels/slideLayout257.xml.rels" ContentType="application/vnd.openxmlformats-package.relationships+xml"/>
  <Override PartName="/ppt/slideLayouts/_rels/slideLayout258.xml.rels" ContentType="application/vnd.openxmlformats-package.relationships+xml"/>
  <Override PartName="/ppt/slideLayouts/_rels/slideLayout259.xml.rels" ContentType="application/vnd.openxmlformats-package.relationships+xml"/>
  <Override PartName="/ppt/slideLayouts/_rels/slideLayout260.xml.rels" ContentType="application/vnd.openxmlformats-package.relationships+xml"/>
  <Override PartName="/ppt/slideLayouts/_rels/slideLayout261.xml.rels" ContentType="application/vnd.openxmlformats-package.relationships+xml"/>
  <Override PartName="/ppt/slideLayouts/_rels/slideLayout262.xml.rels" ContentType="application/vnd.openxmlformats-package.relationships+xml"/>
  <Override PartName="/ppt/slideLayouts/_rels/slideLayout263.xml.rels" ContentType="application/vnd.openxmlformats-package.relationships+xml"/>
  <Override PartName="/ppt/slideLayouts/_rels/slideLayout264.xml.rels" ContentType="application/vnd.openxmlformats-package.relationships+xml"/>
  <Override PartName="/ppt/slideLayouts/_rels/slideLayout265.xml.rels" ContentType="application/vnd.openxmlformats-package.relationships+xml"/>
  <Override PartName="/ppt/slideLayouts/_rels/slideLayout266.xml.rels" ContentType="application/vnd.openxmlformats-package.relationships+xml"/>
  <Override PartName="/ppt/slideLayouts/_rels/slideLayout267.xml.rels" ContentType="application/vnd.openxmlformats-package.relationships+xml"/>
  <Override PartName="/ppt/slideLayouts/_rels/slideLayout268.xml.rels" ContentType="application/vnd.openxmlformats-package.relationships+xml"/>
  <Override PartName="/ppt/slideLayouts/_rels/slideLayout269.xml.rels" ContentType="application/vnd.openxmlformats-package.relationships+xml"/>
  <Override PartName="/ppt/slideLayouts/_rels/slideLayout270.xml.rels" ContentType="application/vnd.openxmlformats-package.relationships+xml"/>
  <Override PartName="/ppt/slideLayouts/_rels/slideLayout271.xml.rels" ContentType="application/vnd.openxmlformats-package.relationships+xml"/>
  <Override PartName="/ppt/slideLayouts/_rels/slideLayout272.xml.rels" ContentType="application/vnd.openxmlformats-package.relationships+xml"/>
  <Override PartName="/ppt/slideLayouts/_rels/slideLayout273.xml.rels" ContentType="application/vnd.openxmlformats-package.relationships+xml"/>
  <Override PartName="/ppt/slideLayouts/_rels/slideLayout274.xml.rels" ContentType="application/vnd.openxmlformats-package.relationships+xml"/>
  <Override PartName="/ppt/slideLayouts/_rels/slideLayout275.xml.rels" ContentType="application/vnd.openxmlformats-package.relationships+xml"/>
  <Override PartName="/ppt/slideLayouts/_rels/slideLayout276.xml.rels" ContentType="application/vnd.openxmlformats-package.relationships+xml"/>
  <Override PartName="/ppt/slideLayouts/_rels/slideLayout277.xml.rels" ContentType="application/vnd.openxmlformats-package.relationships+xml"/>
  <Override PartName="/ppt/slideLayouts/_rels/slideLayout278.xml.rels" ContentType="application/vnd.openxmlformats-package.relationships+xml"/>
  <Override PartName="/ppt/slideLayouts/_rels/slideLayout279.xml.rels" ContentType="application/vnd.openxmlformats-package.relationships+xml"/>
  <Override PartName="/ppt/slideLayouts/_rels/slideLayout280.xml.rels" ContentType="application/vnd.openxmlformats-package.relationships+xml"/>
  <Override PartName="/ppt/slideLayouts/_rels/slideLayout281.xml.rels" ContentType="application/vnd.openxmlformats-package.relationships+xml"/>
  <Override PartName="/ppt/slideLayouts/_rels/slideLayout282.xml.rels" ContentType="application/vnd.openxmlformats-package.relationships+xml"/>
  <Override PartName="/ppt/slideLayouts/_rels/slideLayout283.xml.rels" ContentType="application/vnd.openxmlformats-package.relationships+xml"/>
  <Override PartName="/ppt/slideLayouts/_rels/slideLayout284.xml.rels" ContentType="application/vnd.openxmlformats-package.relationships+xml"/>
  <Override PartName="/ppt/slideLayouts/_rels/slideLayout285.xml.rels" ContentType="application/vnd.openxmlformats-package.relationships+xml"/>
  <Override PartName="/ppt/slideLayouts/_rels/slideLayout286.xml.rels" ContentType="application/vnd.openxmlformats-package.relationships+xml"/>
  <Override PartName="/ppt/slideLayouts/_rels/slideLayout287.xml.rels" ContentType="application/vnd.openxmlformats-package.relationships+xml"/>
  <Override PartName="/ppt/slideLayouts/_rels/slideLayout288.xml.rels" ContentType="application/vnd.openxmlformats-package.relationships+xml"/>
  <Override PartName="/ppt/slideLayouts/_rels/slideLayout289.xml.rels" ContentType="application/vnd.openxmlformats-package.relationships+xml"/>
  <Override PartName="/ppt/slideLayouts/_rels/slideLayout293.xml.rels" ContentType="application/vnd.openxmlformats-package.relationships+xml"/>
  <Override PartName="/ppt/slideLayouts/_rels/slideLayout294.xml.rels" ContentType="application/vnd.openxmlformats-package.relationships+xml"/>
  <Override PartName="/ppt/slideLayouts/_rels/slideLayout295.xml.rels" ContentType="application/vnd.openxmlformats-package.relationships+xml"/>
  <Override PartName="/ppt/slideLayouts/_rels/slideLayout296.xml.rels" ContentType="application/vnd.openxmlformats-package.relationships+xml"/>
  <Override PartName="/ppt/slideLayouts/_rels/slideLayout297.xml.rels" ContentType="application/vnd.openxmlformats-package.relationships+xml"/>
  <Override PartName="/ppt/slideLayouts/_rels/slideLayout298.xml.rels" ContentType="application/vnd.openxmlformats-package.relationships+xml"/>
  <Override PartName="/ppt/slideLayouts/_rels/slideLayout299.xml.rels" ContentType="application/vnd.openxmlformats-package.relationships+xml"/>
  <Override PartName="/ppt/slideLayouts/_rels/slideLayout300.xml.rels" ContentType="application/vnd.openxmlformats-package.relationships+xml"/>
  <Override PartName="/ppt/slideLayouts/_rels/slideLayout301.xml.rels" ContentType="application/vnd.openxmlformats-package.relationships+xml"/>
  <Override PartName="/ppt/slideLayouts/_rels/slideLayout302.xml.rels" ContentType="application/vnd.openxmlformats-package.relationships+xml"/>
  <Override PartName="/ppt/slideLayouts/_rels/slideLayout303.xml.rels" ContentType="application/vnd.openxmlformats-package.relationships+xml"/>
  <Override PartName="/ppt/slideLayouts/_rels/slideLayout304.xml.rels" ContentType="application/vnd.openxmlformats-package.relationships+xml"/>
  <Override PartName="/ppt/slideLayouts/_rels/slideLayout305.xml.rels" ContentType="application/vnd.openxmlformats-package.relationships+xml"/>
  <Override PartName="/ppt/slideLayouts/_rels/slideLayout306.xml.rels" ContentType="application/vnd.openxmlformats-package.relationships+xml"/>
  <Override PartName="/ppt/slideLayouts/_rels/slideLayout310.xml.rels" ContentType="application/vnd.openxmlformats-package.relationships+xml"/>
  <Override PartName="/ppt/slideLayouts/_rels/slideLayout311.xml.rels" ContentType="application/vnd.openxmlformats-package.relationships+xml"/>
  <Override PartName="/ppt/slideLayouts/_rels/slideLayout312.xml.rels" ContentType="application/vnd.openxmlformats-package.relationships+xml"/>
  <Override PartName="/ppt/slideLayouts/_rels/slideLayout313.xml.rels" ContentType="application/vnd.openxmlformats-package.relationships+xml"/>
  <Override PartName="/ppt/slideLayouts/_rels/slideLayout314.xml.rels" ContentType="application/vnd.openxmlformats-package.relationships+xml"/>
  <Override PartName="/ppt/slideLayouts/_rels/slideLayout315.xml.rels" ContentType="application/vnd.openxmlformats-package.relationships+xml"/>
  <Override PartName="/ppt/slideLayouts/_rels/slideLayout316.xml.rels" ContentType="application/vnd.openxmlformats-package.relationships+xml"/>
  <Override PartName="/ppt/slideLayouts/_rels/slideLayout320.xml.rels" ContentType="application/vnd.openxmlformats-package.relationships+xml"/>
  <Override PartName="/ppt/slideLayouts/_rels/slideLayout321.xml.rels" ContentType="application/vnd.openxmlformats-package.relationships+xml"/>
  <Override PartName="/ppt/slideLayouts/_rels/slideLayout322.xml.rels" ContentType="application/vnd.openxmlformats-package.relationships+xml"/>
  <Override PartName="/ppt/slideLayouts/_rels/slideLayout323.xml.rels" ContentType="application/vnd.openxmlformats-package.relationships+xml"/>
  <Override PartName="/ppt/slideLayouts/_rels/slideLayout324.xml.rels" ContentType="application/vnd.openxmlformats-package.relationships+xml"/>
  <Override PartName="/ppt/slideLayouts/slideLayout14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media/image84.jpeg" ContentType="image/jpeg"/>
  <Override PartName="/ppt/media/image59.png" ContentType="image/png"/>
  <Override PartName="/ppt/media/image3.png" ContentType="image/png"/>
  <Override PartName="/ppt/media/image28.png" ContentType="image/png"/>
  <Override PartName="/ppt/media/image1.jpeg" ContentType="image/jpeg"/>
  <Override PartName="/ppt/media/image58.png" ContentType="image/png"/>
  <Override PartName="/ppt/media/image2.png" ContentType="image/png"/>
  <Override PartName="/ppt/media/image56.jpeg" ContentType="image/jpeg"/>
  <Override PartName="/ppt/media/image70.png" ContentType="image/png"/>
  <Override PartName="/ppt/media/image4.png" ContentType="image/png"/>
  <Override PartName="/ppt/media/image73.png" ContentType="image/png"/>
  <Override PartName="/ppt/media/image7.png" ContentType="image/png"/>
  <Override PartName="/ppt/media/image5.jpeg" ContentType="image/jpeg"/>
  <Override PartName="/ppt/media/image57.jpeg" ContentType="image/jpeg"/>
  <Override PartName="/ppt/media/image11.png" ContentType="image/png"/>
  <Override PartName="/ppt/media/image123.jpeg" ContentType="image/jpeg"/>
  <Override PartName="/ppt/media/image34.jpeg" ContentType="image/jpeg"/>
  <Override PartName="/ppt/media/image72.png" ContentType="image/png"/>
  <Override PartName="/ppt/media/image6.png" ContentType="image/png"/>
  <Override PartName="/ppt/media/image8.png" ContentType="image/png"/>
  <Override PartName="/ppt/media/image51.jpeg" ContentType="image/jpeg"/>
  <Override PartName="/ppt/media/image9.png" ContentType="image/png"/>
  <Override PartName="/ppt/media/image10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05.jpeg" ContentType="image/jpeg"/>
  <Override PartName="/ppt/media/image16.jpeg" ContentType="image/jpeg"/>
  <Override PartName="/ppt/media/image17.png" ContentType="image/png"/>
  <Override PartName="/ppt/media/image19.png" ContentType="image/png"/>
  <Override PartName="/ppt/media/image20.jpeg" ContentType="image/jpeg"/>
  <Override PartName="/ppt/media/image21.png" ContentType="image/png"/>
  <Override PartName="/ppt/media/image64.png" ContentType="image/png"/>
  <Override PartName="/ppt/media/image22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37.png" ContentType="image/png"/>
  <Override PartName="/ppt/media/image115.jpeg" ContentType="image/jpeg"/>
  <Override PartName="/ppt/media/image26.jpeg" ContentType="image/jpeg"/>
  <Override PartName="/ppt/media/image27.png" ContentType="image/png"/>
  <Override PartName="/ppt/media/image29.png" ContentType="image/png"/>
  <Override PartName="/ppt/media/image30.png" ContentType="image/png"/>
  <Override PartName="/ppt/media/image120.jpeg" ContentType="image/jpeg"/>
  <Override PartName="/ppt/media/image31.jpeg" ContentType="image/jpeg"/>
  <Override PartName="/ppt/media/image32.png" ContentType="image/png"/>
  <Override PartName="/ppt/media/image62.png" ContentType="image/png"/>
  <Override PartName="/ppt/media/image122.jpeg" ContentType="image/jpeg"/>
  <Override PartName="/ppt/media/image33.jpeg" ContentType="image/jpeg"/>
  <Override PartName="/ppt/media/image35.png" ContentType="image/png"/>
  <Override PartName="/ppt/media/image36.png" ContentType="image/png"/>
  <Override PartName="/ppt/media/image110.png" ContentType="image/png"/>
  <Override PartName="/ppt/media/image38.png" ContentType="image/png"/>
  <Override PartName="/ppt/media/image128.jpeg" ContentType="image/jpeg"/>
  <Override PartName="/ppt/media/image39.jpeg" ContentType="image/jpeg"/>
  <Override PartName="/ppt/media/image159.png" ContentType="image/png"/>
  <Override PartName="/ppt/media/image131.jpeg" ContentType="image/jpeg"/>
  <Override PartName="/ppt/media/image42.jpeg" ContentType="image/jpeg"/>
  <Override PartName="/ppt/media/image40.png" ContentType="image/png"/>
  <Override PartName="/ppt/media/image41.png" ContentType="image/png"/>
  <Override PartName="/ppt/media/image50.png" ContentType="image/png"/>
  <Override PartName="/ppt/media/image43.jpeg" ContentType="image/jpeg"/>
  <Override PartName="/ppt/media/image44.jpeg" ContentType="image/jpeg"/>
  <Override PartName="/ppt/media/image45.png" ContentType="image/png"/>
  <Override PartName="/ppt/media/image46.png" ContentType="image/png"/>
  <Override PartName="/ppt/media/image47.png" ContentType="image/png"/>
  <Override PartName="/ppt/media/image137.jpeg" ContentType="image/jpeg"/>
  <Override PartName="/ppt/media/image48.jpeg" ContentType="image/jpeg"/>
  <Override PartName="/ppt/media/image138.jpeg" ContentType="image/jpeg"/>
  <Override PartName="/ppt/media/image49.jpeg" ContentType="image/jpeg"/>
  <Override PartName="/ppt/media/image52.png" ContentType="image/png"/>
  <Override PartName="/ppt/media/image60.jpeg" ContentType="image/jpeg"/>
  <Override PartName="/ppt/media/image53.png" ContentType="image/png"/>
  <Override PartName="/ppt/media/image54.png" ContentType="image/png"/>
  <Override PartName="/ppt/media/image144.jpeg" ContentType="image/jpeg"/>
  <Override PartName="/ppt/media/image55.jpeg" ContentType="image/jpeg"/>
  <Override PartName="/ppt/media/image63.png" ContentType="image/png"/>
  <Override PartName="/ppt/media/image61.jpeg" ContentType="image/jpeg"/>
  <Override PartName="/ppt/media/image65.png" ContentType="image/png"/>
  <Override PartName="/ppt/media/image100.jpeg" ContentType="image/jpeg"/>
  <Override PartName="/ppt/media/image66.png" ContentType="image/png"/>
  <Override PartName="/ppt/media/image67.png" ContentType="image/png"/>
  <Override PartName="/ppt/media/image68.jpeg" ContentType="image/jpeg"/>
  <Override PartName="/ppt/media/image85.jpeg" ContentType="image/jpeg"/>
  <Override PartName="/ppt/media/image69.png" ContentType="image/png"/>
  <Override PartName="/ppt/media/image71.png" ContentType="image/png"/>
  <Override PartName="/ppt/media/image74.jpeg" ContentType="image/jpeg"/>
  <Override PartName="/ppt/media/image75.jpeg" ContentType="image/jpeg"/>
  <Override PartName="/ppt/media/image76.jpeg" ContentType="image/jpeg"/>
  <Override PartName="/ppt/media/image77.png" ContentType="image/png"/>
  <Override PartName="/ppt/media/image78.jpeg" ContentType="image/jpeg"/>
  <Override PartName="/ppt/media/image79.jpeg" ContentType="image/jpeg"/>
  <Override PartName="/ppt/media/image80.png" ContentType="image/png"/>
  <Override PartName="/ppt/media/image81.png" ContentType="image/png"/>
  <Override PartName="/ppt/media/image111.png" ContentType="image/png"/>
  <Override PartName="/ppt/media/image82.jpeg" ContentType="image/jpeg"/>
  <Override PartName="/ppt/media/image83.png" ContentType="image/png"/>
  <Override PartName="/ppt/media/image86.png" ContentType="image/png"/>
  <Override PartName="/ppt/media/image87.png" ContentType="image/png"/>
  <Override PartName="/ppt/media/image88.jpeg" ContentType="image/jpeg"/>
  <Override PartName="/ppt/media/image89.png" ContentType="image/png"/>
  <Override PartName="/ppt/media/image90.png" ContentType="image/png"/>
  <Override PartName="/ppt/media/image91.jpeg" ContentType="image/jpeg"/>
  <Override PartName="/ppt/media/image92.jpeg" ContentType="image/jpe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jpeg" ContentType="image/jpeg"/>
  <Override PartName="/ppt/media/image98.png" ContentType="image/png"/>
  <Override PartName="/ppt/media/image99.jpeg" ContentType="image/jpeg"/>
  <Override PartName="/ppt/media/image101.jpeg" ContentType="image/jpeg"/>
  <Override PartName="/ppt/media/image102.png" ContentType="image/png"/>
  <Override PartName="/ppt/media/image103.png" ContentType="image/png"/>
  <Override PartName="/ppt/media/image104.png" ContentType="image/png"/>
  <Override PartName="/ppt/media/image106.png" ContentType="image/png"/>
  <Override PartName="/ppt/media/image107.png" ContentType="image/png"/>
  <Override PartName="/ppt/media/image108.jpeg" ContentType="image/jpeg"/>
  <Override PartName="/ppt/media/image109.jpeg" ContentType="image/jpeg"/>
  <Override PartName="/ppt/media/image112.jpeg" ContentType="image/jpeg"/>
  <Override PartName="/ppt/media/image113.png" ContentType="image/png"/>
  <Override PartName="/ppt/media/image114.jpeg" ContentType="image/jpeg"/>
  <Override PartName="/ppt/media/image116.png" ContentType="image/png"/>
  <Override PartName="/ppt/media/image117.png" ContentType="image/png"/>
  <Override PartName="/ppt/media/image118.jpeg" ContentType="image/jpeg"/>
  <Override PartName="/ppt/media/image119.png" ContentType="image/png"/>
  <Override PartName="/ppt/media/image121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9.png" ContentType="image/png"/>
  <Override PartName="/ppt/media/image149.png" ContentType="image/png"/>
  <Override PartName="/ppt/media/image130.jpeg" ContentType="image/jpeg"/>
  <Override PartName="/ppt/media/image132.png" ContentType="image/png"/>
  <Override PartName="/ppt/media/image133.png" ContentType="image/png"/>
  <Override PartName="/ppt/media/image134.jpeg" ContentType="image/jpeg"/>
  <Override PartName="/ppt/media/image135.png" ContentType="image/png"/>
  <Override PartName="/ppt/media/image136.jpeg" ContentType="image/jpeg"/>
  <Override PartName="/ppt/media/image139.png" ContentType="image/png"/>
  <Override PartName="/ppt/media/image140.png" ContentType="image/png"/>
  <Override PartName="/ppt/media/image141.jpeg" ContentType="image/jpeg"/>
  <Override PartName="/ppt/media/image142.png" ContentType="image/png"/>
  <Override PartName="/ppt/media/image143.jpeg" ContentType="image/jpe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50.png" ContentType="image/png"/>
  <Override PartName="/ppt/media/image151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  <p:sldMasterId id="2147483947" r:id="rId25"/>
    <p:sldMasterId id="2147483960" r:id="rId26"/>
    <p:sldMasterId id="2147483973" r:id="rId27"/>
    <p:sldMasterId id="2147483986" r:id="rId28"/>
  </p:sldMasterIdLst>
  <p:notesMasterIdLst>
    <p:notesMasterId r:id="rId29"/>
  </p:notes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notesMaster" Target="notesMasters/notesMaster1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slide" Target="slides/slide13.xml"/><Relationship Id="rId43" Type="http://schemas.openxmlformats.org/officeDocument/2006/relationships/slide" Target="slides/slide14.xml"/><Relationship Id="rId44" Type="http://schemas.openxmlformats.org/officeDocument/2006/relationships/slide" Target="slides/slide15.xml"/><Relationship Id="rId45" Type="http://schemas.openxmlformats.org/officeDocument/2006/relationships/slide" Target="slides/slide16.xml"/><Relationship Id="rId46" Type="http://schemas.openxmlformats.org/officeDocument/2006/relationships/slide" Target="slides/slide17.xml"/><Relationship Id="rId47" Type="http://schemas.openxmlformats.org/officeDocument/2006/relationships/slide" Target="slides/slide18.xml"/><Relationship Id="rId48" Type="http://schemas.openxmlformats.org/officeDocument/2006/relationships/slide" Target="slides/slide19.xml"/><Relationship Id="rId49" Type="http://schemas.openxmlformats.org/officeDocument/2006/relationships/slide" Target="slides/slide20.xml"/><Relationship Id="rId50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dt"/>
          </p:nvPr>
        </p:nvSpPr>
        <p:spPr>
          <a:xfrm>
            <a:off x="3884760" y="0"/>
            <a:ext cx="2971800" cy="45720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446E7EF6-27DA-4831-92A1-9748AB89D40E}" type="datetime">
              <a:rPr b="0" lang="en-US" sz="1200" spc="-1" strike="noStrike">
                <a:solidFill>
                  <a:srgbClr val="000000"/>
                </a:solidFill>
                <a:latin typeface="Calibri"/>
              </a:rPr>
              <a:t>7/14/20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880" cy="3429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請按這裡移動投影片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78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1200" spc="-1" strike="noStrike">
              <a:latin typeface="Arial"/>
            </a:endParaRPr>
          </a:p>
          <a:p>
            <a:pPr lvl="1" marL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1200" spc="-1" strike="noStrike">
              <a:latin typeface="Arial"/>
            </a:endParaRPr>
          </a:p>
          <a:p>
            <a:pPr lvl="2" marL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1200" spc="-1" strike="noStrike">
              <a:latin typeface="Arial"/>
            </a:endParaRPr>
          </a:p>
          <a:p>
            <a:pPr lvl="3" marL="13716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200" spc="-1" strike="noStrike">
              <a:latin typeface="Arial"/>
            </a:endParaRPr>
          </a:p>
          <a:p>
            <a:pPr lvl="4" marL="18288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79" name="PlaceHolder 5"/>
          <p:cNvSpPr>
            <a:spLocks noGrp="1"/>
          </p:cNvSpPr>
          <p:nvPr>
            <p:ph type="ftr"/>
          </p:nvPr>
        </p:nvSpPr>
        <p:spPr>
          <a:xfrm>
            <a:off x="0" y="8685360"/>
            <a:ext cx="2971800" cy="457200"/>
          </a:xfrm>
          <a:prstGeom prst="rect">
            <a:avLst/>
          </a:prstGeom>
        </p:spPr>
        <p:txBody>
          <a:bodyPr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080" name="PlaceHolder 6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800" cy="45720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357E326-8CE4-4B5D-888B-F0B2A1DEFDE2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&lt;編號&gt;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880" cy="3429000"/>
          </a:xfrm>
          <a:prstGeom prst="rect">
            <a:avLst/>
          </a:prstGeom>
        </p:spPr>
      </p:sp>
      <p:sp>
        <p:nvSpPr>
          <p:cNvPr id="14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427" name="TextShape 3"/>
          <p:cNvSpPr txBox="1"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BF2AAC9-7107-4A3D-B8F2-37561F2F1A84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&lt;編號&gt;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880" cy="3429000"/>
          </a:xfrm>
          <a:prstGeom prst="rect">
            <a:avLst/>
          </a:prstGeom>
        </p:spPr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424" name="TextShape 3"/>
          <p:cNvSpPr txBox="1"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8DE9868-AD04-44C6-A942-ACFBA4D3CF9C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&lt;編號&gt;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4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5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6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3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8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9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0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4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9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0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1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0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4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2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7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8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9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9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1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6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7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8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9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0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1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3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8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9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0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2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4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9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0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1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6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7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8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7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9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4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5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6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9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1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6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7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8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5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9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7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2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3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4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5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9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2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7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2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3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4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1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7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628560" y="274680"/>
            <a:ext cx="7886880" cy="4606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4674240" y="2761200"/>
            <a:ext cx="40158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 type="body"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 type="body"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2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4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76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88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0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2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0"/>
            <a:ext cx="9144000" cy="514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04040">
              <a:alpha val="6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2"/>
          <p:cNvSpPr/>
          <p:nvPr/>
        </p:nvSpPr>
        <p:spPr>
          <a:xfrm>
            <a:off x="5220000" y="-6840"/>
            <a:ext cx="3924000" cy="5150160"/>
          </a:xfrm>
          <a:custGeom>
            <a:avLst/>
            <a:gdLst/>
            <a:ahLst/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5796000" y="3651840"/>
            <a:ext cx="3348000" cy="576000"/>
          </a:xfrm>
          <a:prstGeom prst="rect">
            <a:avLst/>
          </a:prstGeom>
        </p:spPr>
        <p:txBody>
          <a:bodyPr anchor="ctr">
            <a:normAutofit fontScale="37000"/>
          </a:bodyPr>
          <a:p>
            <a:pPr marL="432000" indent="-3240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b494b"/>
                </a:solidFill>
                <a:latin typeface="Arial"/>
                <a:ea typeface="Arial Unicode MS"/>
              </a:rPr>
              <a:t>BASIC LAYOUT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5796000" y="4397760"/>
            <a:ext cx="334800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eb494b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Arial Unicode MS"/>
              </a:rPr>
              <a:t>BASIC LAYOUT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PlaceHolder 4"/>
          <p:cNvSpPr>
            <a:spLocks noGrp="1"/>
          </p:cNvSpPr>
          <p:nvPr>
            <p:ph type="title"/>
          </p:nvPr>
        </p:nvSpPr>
        <p:spPr>
          <a:xfrm>
            <a:off x="538920" y="1874880"/>
            <a:ext cx="1764720" cy="17049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title"/>
          </p:nvPr>
        </p:nvSpPr>
        <p:spPr>
          <a:xfrm>
            <a:off x="2639520" y="1874880"/>
            <a:ext cx="1764720" cy="17049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title"/>
          </p:nvPr>
        </p:nvSpPr>
        <p:spPr>
          <a:xfrm>
            <a:off x="4727520" y="1874880"/>
            <a:ext cx="1764720" cy="17049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2" name="PlaceHolder 7"/>
          <p:cNvSpPr>
            <a:spLocks noGrp="1"/>
          </p:cNvSpPr>
          <p:nvPr>
            <p:ph type="title"/>
          </p:nvPr>
        </p:nvSpPr>
        <p:spPr>
          <a:xfrm>
            <a:off x="6815880" y="1874880"/>
            <a:ext cx="1764720" cy="17049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3" name="CustomShape 8"/>
          <p:cNvSpPr/>
          <p:nvPr/>
        </p:nvSpPr>
        <p:spPr>
          <a:xfrm>
            <a:off x="539640" y="1347480"/>
            <a:ext cx="176400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9"/>
          <p:cNvSpPr/>
          <p:nvPr/>
        </p:nvSpPr>
        <p:spPr>
          <a:xfrm>
            <a:off x="539640" y="1347480"/>
            <a:ext cx="114048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10"/>
          <p:cNvSpPr/>
          <p:nvPr/>
        </p:nvSpPr>
        <p:spPr>
          <a:xfrm>
            <a:off x="2639520" y="1347480"/>
            <a:ext cx="176400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11"/>
          <p:cNvSpPr/>
          <p:nvPr/>
        </p:nvSpPr>
        <p:spPr>
          <a:xfrm>
            <a:off x="2639520" y="1347480"/>
            <a:ext cx="114048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12"/>
          <p:cNvSpPr/>
          <p:nvPr/>
        </p:nvSpPr>
        <p:spPr>
          <a:xfrm>
            <a:off x="4727520" y="1347480"/>
            <a:ext cx="176400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13"/>
          <p:cNvSpPr/>
          <p:nvPr/>
        </p:nvSpPr>
        <p:spPr>
          <a:xfrm>
            <a:off x="4727520" y="1347480"/>
            <a:ext cx="114048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14"/>
          <p:cNvSpPr/>
          <p:nvPr/>
        </p:nvSpPr>
        <p:spPr>
          <a:xfrm>
            <a:off x="6815880" y="1347480"/>
            <a:ext cx="176400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15"/>
          <p:cNvSpPr/>
          <p:nvPr/>
        </p:nvSpPr>
        <p:spPr>
          <a:xfrm>
            <a:off x="6815880" y="1347480"/>
            <a:ext cx="1140480" cy="52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4572000" y="0"/>
            <a:ext cx="4572000" cy="514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Picture 2" descr="D:\Fullppt\005-PNG이미지\모니터.png"/>
          <p:cNvPicPr/>
          <p:nvPr/>
        </p:nvPicPr>
        <p:blipFill>
          <a:blip r:embed="rId2"/>
          <a:stretch/>
        </p:blipFill>
        <p:spPr>
          <a:xfrm>
            <a:off x="4996080" y="1059480"/>
            <a:ext cx="3816360" cy="3589920"/>
          </a:xfrm>
          <a:prstGeom prst="rect">
            <a:avLst/>
          </a:prstGeom>
          <a:ln w="12600">
            <a:noFill/>
          </a:ln>
        </p:spPr>
      </p:pic>
      <p:sp>
        <p:nvSpPr>
          <p:cNvPr id="439" name="PlaceHolder 2"/>
          <p:cNvSpPr>
            <a:spLocks noGrp="1"/>
          </p:cNvSpPr>
          <p:nvPr>
            <p:ph type="title"/>
          </p:nvPr>
        </p:nvSpPr>
        <p:spPr>
          <a:xfrm>
            <a:off x="5140080" y="1188360"/>
            <a:ext cx="3511080" cy="23259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Arial Unicode MS"/>
              </a:rPr>
              <a:t>IMAGES &amp; CONTENTS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78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9" name="Picture 2" descr="D:\Fullppt\PNG이미지\핸드폰2.png"/>
          <p:cNvPicPr/>
          <p:nvPr/>
        </p:nvPicPr>
        <p:blipFill>
          <a:blip r:embed="rId2"/>
          <a:stretch/>
        </p:blipFill>
        <p:spPr>
          <a:xfrm>
            <a:off x="-36360" y="1547280"/>
            <a:ext cx="2808360" cy="3400920"/>
          </a:xfrm>
          <a:prstGeom prst="rect">
            <a:avLst/>
          </a:prstGeom>
          <a:ln w="12600">
            <a:noFill/>
          </a:ln>
        </p:spPr>
      </p:pic>
      <p:sp>
        <p:nvSpPr>
          <p:cNvPr id="480" name="PlaceHolder 4"/>
          <p:cNvSpPr>
            <a:spLocks noGrp="1"/>
          </p:cNvSpPr>
          <p:nvPr>
            <p:ph type="title"/>
          </p:nvPr>
        </p:nvSpPr>
        <p:spPr>
          <a:xfrm>
            <a:off x="648000" y="1685520"/>
            <a:ext cx="1619640" cy="250164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1" name="CustomShape 5"/>
          <p:cNvSpPr/>
          <p:nvPr/>
        </p:nvSpPr>
        <p:spPr>
          <a:xfrm>
            <a:off x="2771640" y="3076560"/>
            <a:ext cx="2808360" cy="158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6"/>
          <p:cNvSpPr/>
          <p:nvPr/>
        </p:nvSpPr>
        <p:spPr>
          <a:xfrm>
            <a:off x="5940000" y="3076560"/>
            <a:ext cx="2808360" cy="158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Arial Unicode MS"/>
              </a:rPr>
              <a:t>IMAGES &amp; CONTENTS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21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Picture 2" descr="D:\Fullppt\005-PNG이미지\노트북.png"/>
          <p:cNvPicPr/>
          <p:nvPr/>
        </p:nvPicPr>
        <p:blipFill>
          <a:blip r:embed="rId2"/>
          <a:stretch/>
        </p:blipFill>
        <p:spPr>
          <a:xfrm>
            <a:off x="-430200" y="2282400"/>
            <a:ext cx="5002200" cy="2544120"/>
          </a:xfrm>
          <a:prstGeom prst="rect">
            <a:avLst/>
          </a:prstGeom>
          <a:ln w="12600">
            <a:noFill/>
          </a:ln>
        </p:spPr>
      </p:pic>
      <p:sp>
        <p:nvSpPr>
          <p:cNvPr id="523" name="PlaceHolder 4"/>
          <p:cNvSpPr>
            <a:spLocks noGrp="1"/>
          </p:cNvSpPr>
          <p:nvPr>
            <p:ph type="title"/>
          </p:nvPr>
        </p:nvSpPr>
        <p:spPr>
          <a:xfrm>
            <a:off x="918000" y="2623320"/>
            <a:ext cx="2398320" cy="1773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251640" y="210600"/>
            <a:ext cx="3060000" cy="3096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title"/>
          </p:nvPr>
        </p:nvSpPr>
        <p:spPr>
          <a:xfrm>
            <a:off x="3369960" y="210600"/>
            <a:ext cx="1405440" cy="1512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title"/>
          </p:nvPr>
        </p:nvSpPr>
        <p:spPr>
          <a:xfrm>
            <a:off x="3369960" y="1794960"/>
            <a:ext cx="1405440" cy="1512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title"/>
          </p:nvPr>
        </p:nvSpPr>
        <p:spPr>
          <a:xfrm>
            <a:off x="251640" y="3378960"/>
            <a:ext cx="1405440" cy="1512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4" name="PlaceHolder 5"/>
          <p:cNvSpPr>
            <a:spLocks noGrp="1"/>
          </p:cNvSpPr>
          <p:nvPr>
            <p:ph type="title"/>
          </p:nvPr>
        </p:nvSpPr>
        <p:spPr>
          <a:xfrm>
            <a:off x="1751040" y="3378960"/>
            <a:ext cx="3024360" cy="1512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0" y="0"/>
            <a:ext cx="9144000" cy="514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04040">
              <a:alpha val="6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251640" y="114120"/>
            <a:ext cx="856908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eb494b"/>
                </a:solidFill>
                <a:latin typeface="Arial"/>
                <a:ea typeface="Arial Unicode MS"/>
              </a:rPr>
              <a:t>BASIC LAYOUT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251640" y="690120"/>
            <a:ext cx="856908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eb494b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04" name="CustomShape 4"/>
          <p:cNvSpPr/>
          <p:nvPr/>
        </p:nvSpPr>
        <p:spPr>
          <a:xfrm flipH="1">
            <a:off x="4860000" y="1131480"/>
            <a:ext cx="4284000" cy="288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>
              <a:alpha val="8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PlaceHolder 5"/>
          <p:cNvSpPr>
            <a:spLocks noGrp="1"/>
          </p:cNvSpPr>
          <p:nvPr>
            <p:ph type="title"/>
          </p:nvPr>
        </p:nvSpPr>
        <p:spPr>
          <a:xfrm>
            <a:off x="5332680" y="0"/>
            <a:ext cx="3338640" cy="514332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539640" y="1448640"/>
            <a:ext cx="4680360" cy="3240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title"/>
          </p:nvPr>
        </p:nvSpPr>
        <p:spPr>
          <a:xfrm>
            <a:off x="5219640" y="475560"/>
            <a:ext cx="3384000" cy="97200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4140000" y="555480"/>
            <a:ext cx="1650240" cy="40485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81" name="PlaceHolder 2"/>
          <p:cNvSpPr>
            <a:spLocks noGrp="1"/>
          </p:cNvSpPr>
          <p:nvPr>
            <p:ph type="title"/>
          </p:nvPr>
        </p:nvSpPr>
        <p:spPr>
          <a:xfrm>
            <a:off x="2339640" y="555480"/>
            <a:ext cx="1650240" cy="40485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 type="title"/>
          </p:nvPr>
        </p:nvSpPr>
        <p:spPr>
          <a:xfrm>
            <a:off x="539640" y="555480"/>
            <a:ext cx="1650240" cy="40485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body"/>
          </p:nvPr>
        </p:nvSpPr>
        <p:spPr>
          <a:xfrm>
            <a:off x="0" y="85320"/>
            <a:ext cx="9144000" cy="576000"/>
          </a:xfrm>
          <a:prstGeom prst="rect">
            <a:avLst/>
          </a:prstGeom>
        </p:spPr>
        <p:txBody>
          <a:bodyPr anchor="ctr" anchorCtr="1">
            <a:normAutofit fontScale="91000"/>
          </a:bodyPr>
          <a:p>
            <a:pPr marL="432000" indent="-324000" algn="ctr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404040"/>
                </a:solidFill>
                <a:latin typeface="Arial"/>
                <a:ea typeface="Arial Unicode MS"/>
              </a:rPr>
              <a:t>IMAGES &amp; CONTENTS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20" name="CustomShape 2"/>
          <p:cNvSpPr/>
          <p:nvPr/>
        </p:nvSpPr>
        <p:spPr>
          <a:xfrm>
            <a:off x="547920" y="2787840"/>
            <a:ext cx="3960000" cy="54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PlaceHolder 3"/>
          <p:cNvSpPr>
            <a:spLocks noGrp="1"/>
          </p:cNvSpPr>
          <p:nvPr>
            <p:ph type="title"/>
          </p:nvPr>
        </p:nvSpPr>
        <p:spPr>
          <a:xfrm>
            <a:off x="547920" y="1291680"/>
            <a:ext cx="3960000" cy="140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title"/>
          </p:nvPr>
        </p:nvSpPr>
        <p:spPr>
          <a:xfrm>
            <a:off x="4627800" y="3415680"/>
            <a:ext cx="3960000" cy="140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3" name="PlaceHolder 5"/>
          <p:cNvSpPr>
            <a:spLocks noGrp="1"/>
          </p:cNvSpPr>
          <p:nvPr>
            <p:ph type="title"/>
          </p:nvPr>
        </p:nvSpPr>
        <p:spPr>
          <a:xfrm>
            <a:off x="4627800" y="1291680"/>
            <a:ext cx="3960000" cy="140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4" name="PlaceHolder 6"/>
          <p:cNvSpPr>
            <a:spLocks noGrp="1"/>
          </p:cNvSpPr>
          <p:nvPr>
            <p:ph type="title"/>
          </p:nvPr>
        </p:nvSpPr>
        <p:spPr>
          <a:xfrm>
            <a:off x="547920" y="3415680"/>
            <a:ext cx="3960000" cy="140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Your Image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5" name="CustomShape 7"/>
          <p:cNvSpPr/>
          <p:nvPr/>
        </p:nvSpPr>
        <p:spPr>
          <a:xfrm>
            <a:off x="4627800" y="2806560"/>
            <a:ext cx="3960000" cy="54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395640" y="3003840"/>
            <a:ext cx="4032360" cy="1152000"/>
          </a:xfrm>
          <a:prstGeom prst="rect">
            <a:avLst/>
          </a:prstGeom>
        </p:spPr>
        <p:txBody>
          <a:bodyPr anchor="ctr">
            <a:normAutofit fontScale="85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맑은 고딕"/>
              </a:rPr>
              <a:t>FREE PPT </a:t>
            </a:r>
            <a:endParaRPr b="0" lang="en-US" sz="36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맑은 고딕"/>
              </a:rPr>
              <a:t>TEMPLATES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95280" y="4155840"/>
            <a:ext cx="4032360" cy="576000"/>
          </a:xfrm>
          <a:prstGeom prst="rect">
            <a:avLst/>
          </a:prstGeom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INSTERT THE TITLE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OF YOUR PRESENTATION HERE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body"/>
          </p:nvPr>
        </p:nvSpPr>
        <p:spPr>
          <a:xfrm>
            <a:off x="0" y="181800"/>
            <a:ext cx="9144000" cy="576000"/>
          </a:xfrm>
          <a:prstGeom prst="rect">
            <a:avLst/>
          </a:prstGeom>
        </p:spPr>
        <p:txBody>
          <a:bodyPr anchor="ctr" anchorCtr="1">
            <a:normAutofit fontScale="91000"/>
          </a:bodyPr>
          <a:p>
            <a:pPr marL="432000" indent="-324000" algn="ctr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Arial Unicode MS"/>
              </a:rPr>
              <a:t>IMAGES &amp; CONTENTS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title"/>
          </p:nvPr>
        </p:nvSpPr>
        <p:spPr>
          <a:xfrm>
            <a:off x="323640" y="987480"/>
            <a:ext cx="4176360" cy="2232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title"/>
          </p:nvPr>
        </p:nvSpPr>
        <p:spPr>
          <a:xfrm>
            <a:off x="4644000" y="2571840"/>
            <a:ext cx="4176360" cy="2232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78000"/>
          </a:bodyPr>
          <a:p>
            <a:pPr marL="432000" indent="-3240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  <a:ea typeface="Arial Unicode MS"/>
              </a:rPr>
              <a:t>IMAGES &amp; CONTENTS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03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PlaceHolder 4"/>
          <p:cNvSpPr>
            <a:spLocks noGrp="1"/>
          </p:cNvSpPr>
          <p:nvPr>
            <p:ph type="title"/>
          </p:nvPr>
        </p:nvSpPr>
        <p:spPr>
          <a:xfrm>
            <a:off x="323640" y="1315440"/>
            <a:ext cx="4176360" cy="194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05" name="PlaceHolder 5"/>
          <p:cNvSpPr>
            <a:spLocks noGrp="1"/>
          </p:cNvSpPr>
          <p:nvPr>
            <p:ph type="title"/>
          </p:nvPr>
        </p:nvSpPr>
        <p:spPr>
          <a:xfrm>
            <a:off x="4644000" y="2899440"/>
            <a:ext cx="4176360" cy="194436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320"/>
          </a:xfrm>
          <a:prstGeom prst="rect">
            <a:avLst/>
          </a:prstGeom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US" sz="1200" spc="-1" strike="noStrike">
                <a:solidFill>
                  <a:srgbClr val="404040"/>
                </a:solidFill>
                <a:latin typeface="Arial"/>
                <a:ea typeface="Arial Unicode MS"/>
              </a:rPr>
              <a:t>Your Picture Here</a:t>
            </a:r>
            <a:endParaRPr b="0" lang="en-US" sz="1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body"/>
          </p:nvPr>
        </p:nvSpPr>
        <p:spPr>
          <a:xfrm>
            <a:off x="242640" y="92520"/>
            <a:ext cx="8679960" cy="543240"/>
          </a:xfrm>
          <a:prstGeom prst="rect">
            <a:avLst/>
          </a:prstGeom>
        </p:spPr>
        <p:txBody>
          <a:bodyPr anchor="ctr" anchorCtr="1">
            <a:normAutofit fontScale="68000"/>
          </a:bodyPr>
          <a:p>
            <a:pPr marL="432000" indent="-32400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50" spc="-1" strike="noStrike">
                <a:solidFill>
                  <a:srgbClr val="262626"/>
                </a:solidFill>
                <a:latin typeface="Arial"/>
                <a:ea typeface="Arial Unicode MS"/>
              </a:rPr>
              <a:t>Fully Editable Shapes</a:t>
            </a:r>
            <a:endParaRPr b="0" lang="en-US" sz="40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body"/>
          </p:nvPr>
        </p:nvSpPr>
        <p:spPr>
          <a:xfrm>
            <a:off x="0" y="123480"/>
            <a:ext cx="9144000" cy="576000"/>
          </a:xfrm>
          <a:prstGeom prst="rect">
            <a:avLst/>
          </a:prstGeom>
        </p:spPr>
        <p:txBody>
          <a:bodyPr anchor="ctr" anchorCtr="1">
            <a:normAutofit fontScale="91000"/>
          </a:bodyPr>
          <a:p>
            <a:pPr marL="432000" indent="-324000" algn="ctr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404040"/>
                </a:solidFill>
                <a:latin typeface="Arial"/>
                <a:ea typeface="Arial Unicode MS"/>
              </a:rPr>
              <a:t>ICON SETS LAYOUT</a:t>
            </a:r>
            <a:endParaRPr b="0" lang="en-US" sz="3600" spc="-1" strike="noStrike">
              <a:latin typeface="Arial"/>
            </a:endParaRPr>
          </a:p>
        </p:txBody>
      </p:sp>
      <p:grpSp>
        <p:nvGrpSpPr>
          <p:cNvPr id="917" name="Group 2"/>
          <p:cNvGrpSpPr/>
          <p:nvPr/>
        </p:nvGrpSpPr>
        <p:grpSpPr>
          <a:xfrm>
            <a:off x="353880" y="1131480"/>
            <a:ext cx="2849760" cy="3649320"/>
            <a:chOff x="353880" y="1131480"/>
            <a:chExt cx="2849760" cy="3649320"/>
          </a:xfrm>
        </p:grpSpPr>
        <p:sp>
          <p:nvSpPr>
            <p:cNvPr id="918" name="CustomShape 3"/>
            <p:cNvSpPr/>
            <p:nvPr/>
          </p:nvSpPr>
          <p:spPr>
            <a:xfrm>
              <a:off x="353880" y="1131480"/>
              <a:ext cx="2849760" cy="3649320"/>
            </a:xfrm>
            <a:custGeom>
              <a:avLst/>
              <a:gdLst/>
              <a:ahLst/>
              <a:rect l="l" t="t" r="r" b="b"/>
              <a:pathLst>
                <a:path w="21600" h="27660">
                  <a:moveTo>
                    <a:pt x="857" y="0"/>
                  </a:moveTo>
                  <a:lnTo>
                    <a:pt x="0" y="26803"/>
                  </a:lnTo>
                  <a:lnTo>
                    <a:pt x="20743" y="27660"/>
                  </a:lnTo>
                  <a:lnTo>
                    <a:pt x="21600" y="857"/>
                  </a:lnTo>
                  <a:close/>
                </a:path>
              </a:pathLst>
            </a:custGeom>
            <a:solidFill>
              <a:srgbClr val="eb494b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CustomShape 4"/>
            <p:cNvSpPr/>
            <p:nvPr/>
          </p:nvSpPr>
          <p:spPr>
            <a:xfrm>
              <a:off x="532080" y="1347480"/>
              <a:ext cx="108360" cy="3240360"/>
            </a:xfrm>
            <a:custGeom>
              <a:avLst/>
              <a:gdLst/>
              <a:ahLst/>
              <a:rect l="l" t="t" r="r" b="b"/>
              <a:pathLst>
                <a:path w="21600" h="643852">
                  <a:moveTo>
                    <a:pt x="10800" y="0"/>
                  </a:moveTo>
                  <a:lnTo>
                    <a:pt x="0" y="633052"/>
                  </a:lnTo>
                  <a:lnTo>
                    <a:pt x="10800" y="643852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ffff">
                <a:alpha val="41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CustomShape 5"/>
            <p:cNvSpPr/>
            <p:nvPr/>
          </p:nvSpPr>
          <p:spPr>
            <a:xfrm rot="5400000">
              <a:off x="2592720" y="1238040"/>
              <a:ext cx="502200" cy="502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16475" y="5125"/>
                  </a:lnTo>
                  <a:lnTo>
                    <a:pt x="5323" y="5125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>
                <a:alpha val="23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Picture 5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5143320"/>
          </a:xfrm>
          <a:prstGeom prst="rect">
            <a:avLst/>
          </a:prstGeom>
          <a:ln w="12600">
            <a:noFill/>
          </a:ln>
        </p:spPr>
      </p:pic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628560" y="274680"/>
            <a:ext cx="7886880" cy="993600"/>
          </a:xfrm>
          <a:prstGeom prst="rect">
            <a:avLst/>
          </a:prstGeom>
        </p:spPr>
        <p:txBody>
          <a:bodyPr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 Unicode MS"/>
              </a:rPr>
              <a:t>按一下以編輯母片標題樣式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dt"/>
          </p:nvPr>
        </p:nvSpPr>
        <p:spPr>
          <a:xfrm>
            <a:off x="628560" y="4767120"/>
            <a:ext cx="2057400" cy="2746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CD1E5408-BA21-46F5-8C64-47D1C96D50C4}" type="datetime"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7/14/20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ftr"/>
          </p:nvPr>
        </p:nvSpPr>
        <p:spPr>
          <a:xfrm>
            <a:off x="3029040" y="4767120"/>
            <a:ext cx="3085920" cy="27468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61" name="PlaceHolder 4"/>
          <p:cNvSpPr>
            <a:spLocks noGrp="1"/>
          </p:cNvSpPr>
          <p:nvPr>
            <p:ph type="sldNum"/>
          </p:nvPr>
        </p:nvSpPr>
        <p:spPr>
          <a:xfrm>
            <a:off x="6835680" y="4767120"/>
            <a:ext cx="2057400" cy="2746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191B3132-FCAF-4324-9650-D27CB16F7DB4}" type="slidenum">
              <a:rPr b="0" lang="en-US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&lt;編號&gt;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62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請按這裡編輯大綱文字格式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第二個大綱層次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第三個大綱層次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第四個大綱層次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第五個大綱層次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第六個大綱層次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第七個大綱層次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CustomShape 1"/>
          <p:cNvSpPr/>
          <p:nvPr/>
        </p:nvSpPr>
        <p:spPr>
          <a:xfrm rot="5400000">
            <a:off x="2286000" y="-398160"/>
            <a:ext cx="1332000" cy="5904360"/>
          </a:xfrm>
          <a:custGeom>
            <a:avLst/>
            <a:gdLst/>
            <a:ahLst/>
            <a:rect l="l" t="t" r="r" b="b"/>
            <a:pathLst>
              <a:path w="21600" h="95726">
                <a:moveTo>
                  <a:pt x="10800" y="0"/>
                </a:moveTo>
                <a:lnTo>
                  <a:pt x="10800" y="0"/>
                </a:lnTo>
                <a:lnTo>
                  <a:pt x="21600" y="95726"/>
                </a:lnTo>
                <a:lnTo>
                  <a:pt x="0" y="95726"/>
                </a:lnTo>
                <a:lnTo>
                  <a:pt x="0" y="10800"/>
                </a:lnTo>
                <a:close/>
              </a:path>
            </a:pathLst>
          </a:custGeom>
          <a:solidFill>
            <a:srgbClr val="ffffff">
              <a:alpha val="73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PlaceHolder 2"/>
          <p:cNvSpPr>
            <a:spLocks noGrp="1"/>
          </p:cNvSpPr>
          <p:nvPr>
            <p:ph type="body"/>
          </p:nvPr>
        </p:nvSpPr>
        <p:spPr>
          <a:xfrm>
            <a:off x="0" y="2173680"/>
            <a:ext cx="4284000" cy="473400"/>
          </a:xfrm>
          <a:prstGeom prst="rect">
            <a:avLst/>
          </a:prstGeom>
        </p:spPr>
        <p:txBody>
          <a:bodyPr anchor="ctr">
            <a:normAutofit fontScale="22000"/>
          </a:bodyPr>
          <a:p>
            <a:pPr marL="432000" indent="-324000" algn="r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404040"/>
                </a:solidFill>
                <a:latin typeface="Arial"/>
                <a:ea typeface="Arial Unicode MS"/>
              </a:rPr>
              <a:t>SECTION BREAK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 type="body"/>
          </p:nvPr>
        </p:nvSpPr>
        <p:spPr>
          <a:xfrm>
            <a:off x="0" y="2647080"/>
            <a:ext cx="428400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38" name="CustomShape 4"/>
          <p:cNvSpPr/>
          <p:nvPr/>
        </p:nvSpPr>
        <p:spPr>
          <a:xfrm>
            <a:off x="4608360" y="1977840"/>
            <a:ext cx="1152000" cy="115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solidFill>
            <a:srgbClr val="eb494b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1"/>
          <p:cNvGrpSpPr/>
          <p:nvPr/>
        </p:nvGrpSpPr>
        <p:grpSpPr>
          <a:xfrm>
            <a:off x="2699640" y="699480"/>
            <a:ext cx="3744360" cy="3744360"/>
            <a:chOff x="2699640" y="699480"/>
            <a:chExt cx="3744360" cy="3744360"/>
          </a:xfrm>
        </p:grpSpPr>
        <p:sp>
          <p:nvSpPr>
            <p:cNvPr id="75" name="CustomShape 2"/>
            <p:cNvSpPr/>
            <p:nvPr/>
          </p:nvSpPr>
          <p:spPr>
            <a:xfrm>
              <a:off x="2699640" y="699480"/>
              <a:ext cx="3744360" cy="3744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ffffff">
                <a:alpha val="34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3"/>
            <p:cNvSpPr/>
            <p:nvPr/>
          </p:nvSpPr>
          <p:spPr>
            <a:xfrm>
              <a:off x="2836800" y="836640"/>
              <a:ext cx="3470040" cy="347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7" name="Group 4"/>
          <p:cNvGrpSpPr/>
          <p:nvPr/>
        </p:nvGrpSpPr>
        <p:grpSpPr>
          <a:xfrm>
            <a:off x="5847840" y="984600"/>
            <a:ext cx="1000080" cy="995040"/>
            <a:chOff x="5847840" y="984600"/>
            <a:chExt cx="1000080" cy="995040"/>
          </a:xfrm>
        </p:grpSpPr>
        <p:sp>
          <p:nvSpPr>
            <p:cNvPr id="78" name="CustomShape 5"/>
            <p:cNvSpPr/>
            <p:nvPr/>
          </p:nvSpPr>
          <p:spPr>
            <a:xfrm>
              <a:off x="5847840" y="1259640"/>
              <a:ext cx="720000" cy="72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>
                <a:alpha val="65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6"/>
            <p:cNvSpPr/>
            <p:nvPr/>
          </p:nvSpPr>
          <p:spPr>
            <a:xfrm>
              <a:off x="6568200" y="1119240"/>
              <a:ext cx="279720" cy="279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>
                <a:alpha val="65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7"/>
            <p:cNvSpPr/>
            <p:nvPr/>
          </p:nvSpPr>
          <p:spPr>
            <a:xfrm>
              <a:off x="6196320" y="984600"/>
              <a:ext cx="139680" cy="139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>
                <a:alpha val="65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8" descr=""/>
          <p:cNvPicPr/>
          <p:nvPr/>
        </p:nvPicPr>
        <p:blipFill>
          <a:blip r:embed="rId2"/>
          <a:stretch/>
        </p:blipFill>
        <p:spPr>
          <a:xfrm>
            <a:off x="0" y="0"/>
            <a:ext cx="9142560" cy="5143320"/>
          </a:xfrm>
          <a:prstGeom prst="rect">
            <a:avLst/>
          </a:prstGeom>
          <a:ln w="12600"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85440" y="1753200"/>
            <a:ext cx="7772400" cy="1260720"/>
          </a:xfrm>
          <a:prstGeom prst="rect">
            <a:avLst/>
          </a:prstGeom>
        </p:spPr>
        <p:txBody>
          <a:bodyPr anchor="b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Arial"/>
                <a:ea typeface="Arial Unicode MS"/>
              </a:rPr>
              <a:t>按一下以編輯母片標題樣式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請按這裡編輯大綱文字格式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第二個大綱層次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第三個大綱層次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第四個大綱層次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第五個大綱層次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第六個大綱層次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第七個大綱層次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Arial Unicode MS"/>
              </a:rPr>
              <a:t>BASIC LAYOUT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請按這裡編輯題名文字格式</a:t>
            </a:r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body"/>
          </p:nvPr>
        </p:nvSpPr>
        <p:spPr>
          <a:xfrm>
            <a:off x="323640" y="85320"/>
            <a:ext cx="720072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Arial Unicode MS"/>
              </a:rPr>
              <a:t>BASIC LAYOUT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323640" y="661320"/>
            <a:ext cx="720072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0" y="0"/>
            <a:ext cx="193680" cy="10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b49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請按這裡編輯題名文字格式</a:t>
            </a:r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1619640" y="114120"/>
            <a:ext cx="7524360" cy="576000"/>
          </a:xfrm>
          <a:prstGeom prst="rect">
            <a:avLst/>
          </a:prstGeom>
        </p:spPr>
        <p:txBody>
          <a:bodyPr anchor="ctr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404040"/>
                </a:solidFill>
                <a:latin typeface="Arial"/>
                <a:ea typeface="Arial Unicode MS"/>
              </a:rPr>
              <a:t>BASIC LAYOUT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1619640" y="690120"/>
            <a:ext cx="7524360" cy="288000"/>
          </a:xfrm>
          <a:prstGeom prst="rect">
            <a:avLst/>
          </a:prstGeom>
        </p:spPr>
        <p:txBody>
          <a:bodyPr anchor="ctr">
            <a:normAutofit fontScale="97000"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en-US" sz="1400" spc="-1" strike="noStrike">
                <a:solidFill>
                  <a:srgbClr val="404040"/>
                </a:solidFill>
                <a:latin typeface="Arial"/>
                <a:ea typeface="Arial Unicode MS"/>
              </a:rPr>
              <a:t>Insert the title of your subtitle Here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slideLayout" Target="../slideLayouts/slideLayout38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slideLayout" Target="../slideLayouts/slideLayout8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slideLayout" Target="../slideLayouts/slideLayout8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slideLayout" Target="../slideLayouts/slideLayout8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slideLayout" Target="../slideLayouts/slideLayout8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image" Target="../media/image98.png"/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slideLayout" Target="../slideLayouts/slideLayout87.xml"/><Relationship Id="rId10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slideLayout" Target="../slideLayouts/slideLayout8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png"/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jpeg"/><Relationship Id="rId8" Type="http://schemas.openxmlformats.org/officeDocument/2006/relationships/image" Target="../media/image119.png"/><Relationship Id="rId9" Type="http://schemas.openxmlformats.org/officeDocument/2006/relationships/slideLayout" Target="../slideLayouts/slideLayout8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png"/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slideLayout" Target="../slideLayouts/slideLayout8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png"/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slideLayout" Target="../slideLayouts/slideLayout8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image" Target="../media/image135.png"/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slideLayout" Target="../slideLayouts/slideLayout8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51.xml"/><Relationship Id="rId8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image" Target="../media/image142.pn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slideLayout" Target="../slideLayouts/slideLayout8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Relationship Id="rId11" Type="http://schemas.openxmlformats.org/officeDocument/2006/relationships/image" Target="../media/image159.png"/><Relationship Id="rId12" Type="http://schemas.openxmlformats.org/officeDocument/2006/relationships/slideLayout" Target="../slideLayouts/slideLayout29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8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8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slideLayout" Target="../slideLayouts/slideLayout8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slideLayout" Target="../slideLayouts/slideLayout8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slideLayout" Target="../slideLayouts/slideLayout8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slideLayout" Target="../slideLayouts/slideLayout8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slideLayout" Target="../slideLayouts/slideLayout8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CustomShape 1"/>
          <p:cNvSpPr/>
          <p:nvPr/>
        </p:nvSpPr>
        <p:spPr>
          <a:xfrm>
            <a:off x="0" y="627480"/>
            <a:ext cx="9144000" cy="396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TextShape 2"/>
          <p:cNvSpPr txBox="1"/>
          <p:nvPr/>
        </p:nvSpPr>
        <p:spPr>
          <a:xfrm>
            <a:off x="395640" y="1923840"/>
            <a:ext cx="6336720" cy="115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301"/>
              </a:spcBef>
            </a:pPr>
            <a:r>
              <a:rPr b="1" lang="en-US" sz="5400" spc="-1" strike="noStrike">
                <a:solidFill>
                  <a:srgbClr val="404040"/>
                </a:solidFill>
                <a:latin typeface="微軟正黑體"/>
                <a:ea typeface="微軟正黑體"/>
              </a:rPr>
              <a:t>臺北市行動防災</a:t>
            </a:r>
            <a:r>
              <a:rPr b="1" lang="en-US" sz="5400" spc="-1" strike="noStrike">
                <a:solidFill>
                  <a:srgbClr val="404040"/>
                </a:solidFill>
                <a:latin typeface="微軟正黑體"/>
                <a:ea typeface="微軟正黑體"/>
              </a:rPr>
              <a:t>APP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083" name="Picture 3" descr=""/>
          <p:cNvPicPr/>
          <p:nvPr/>
        </p:nvPicPr>
        <p:blipFill>
          <a:blip r:embed="rId1"/>
          <a:stretch/>
        </p:blipFill>
        <p:spPr>
          <a:xfrm>
            <a:off x="6804360" y="1347480"/>
            <a:ext cx="1898280" cy="1866960"/>
          </a:xfrm>
          <a:prstGeom prst="rect">
            <a:avLst/>
          </a:prstGeom>
          <a:ln w="12600">
            <a:noFill/>
          </a:ln>
        </p:spPr>
      </p:pic>
      <p:pic>
        <p:nvPicPr>
          <p:cNvPr id="1084" name="Picture 7" descr=""/>
          <p:cNvPicPr/>
          <p:nvPr/>
        </p:nvPicPr>
        <p:blipFill>
          <a:blip r:embed="rId2"/>
          <a:stretch/>
        </p:blipFill>
        <p:spPr>
          <a:xfrm>
            <a:off x="2988000" y="3412800"/>
            <a:ext cx="684360" cy="671040"/>
          </a:xfrm>
          <a:prstGeom prst="rect">
            <a:avLst/>
          </a:prstGeom>
          <a:ln w="12600">
            <a:noFill/>
          </a:ln>
        </p:spPr>
      </p:pic>
      <p:pic>
        <p:nvPicPr>
          <p:cNvPr id="1085" name="Picture 8" descr=""/>
          <p:cNvPicPr/>
          <p:nvPr/>
        </p:nvPicPr>
        <p:blipFill>
          <a:blip r:embed="rId3"/>
          <a:stretch/>
        </p:blipFill>
        <p:spPr>
          <a:xfrm>
            <a:off x="3672000" y="3427560"/>
            <a:ext cx="705240" cy="656280"/>
          </a:xfrm>
          <a:prstGeom prst="rect">
            <a:avLst/>
          </a:prstGeom>
          <a:ln w="12600">
            <a:noFill/>
          </a:ln>
        </p:spPr>
      </p:pic>
      <p:pic>
        <p:nvPicPr>
          <p:cNvPr id="1086" name="Picture 9" descr=""/>
          <p:cNvPicPr/>
          <p:nvPr/>
        </p:nvPicPr>
        <p:blipFill>
          <a:blip r:embed="rId4"/>
          <a:stretch/>
        </p:blipFill>
        <p:spPr>
          <a:xfrm>
            <a:off x="5098320" y="3358440"/>
            <a:ext cx="740160" cy="653400"/>
          </a:xfrm>
          <a:prstGeom prst="rect">
            <a:avLst/>
          </a:prstGeom>
          <a:ln w="12600">
            <a:noFill/>
          </a:ln>
        </p:spPr>
      </p:pic>
      <p:pic>
        <p:nvPicPr>
          <p:cNvPr id="1087" name="Picture 10" descr=""/>
          <p:cNvPicPr/>
          <p:nvPr/>
        </p:nvPicPr>
        <p:blipFill>
          <a:blip r:embed="rId5"/>
          <a:stretch/>
        </p:blipFill>
        <p:spPr>
          <a:xfrm>
            <a:off x="4388040" y="3384720"/>
            <a:ext cx="687960" cy="627120"/>
          </a:xfrm>
          <a:prstGeom prst="rect">
            <a:avLst/>
          </a:prstGeom>
          <a:ln w="12600">
            <a:noFill/>
          </a:ln>
        </p:spPr>
      </p:pic>
      <p:pic>
        <p:nvPicPr>
          <p:cNvPr id="1088" name="Picture 11" descr=""/>
          <p:cNvPicPr/>
          <p:nvPr/>
        </p:nvPicPr>
        <p:blipFill>
          <a:blip r:embed="rId6"/>
          <a:stretch/>
        </p:blipFill>
        <p:spPr>
          <a:xfrm>
            <a:off x="5862600" y="3367800"/>
            <a:ext cx="720000" cy="644040"/>
          </a:xfrm>
          <a:prstGeom prst="rect">
            <a:avLst/>
          </a:prstGeom>
          <a:ln w="12600">
            <a:noFill/>
          </a:ln>
        </p:spPr>
      </p:pic>
      <p:pic>
        <p:nvPicPr>
          <p:cNvPr id="1089" name="Picture 12" descr=""/>
          <p:cNvPicPr/>
          <p:nvPr/>
        </p:nvPicPr>
        <p:blipFill>
          <a:blip r:embed="rId7"/>
          <a:stretch/>
        </p:blipFill>
        <p:spPr>
          <a:xfrm>
            <a:off x="6582600" y="3358080"/>
            <a:ext cx="751680" cy="654120"/>
          </a:xfrm>
          <a:prstGeom prst="rect">
            <a:avLst/>
          </a:prstGeom>
          <a:ln w="12600">
            <a:noFill/>
          </a:ln>
        </p:spPr>
      </p:pic>
      <p:pic>
        <p:nvPicPr>
          <p:cNvPr id="1090" name="Picture 13" descr=""/>
          <p:cNvPicPr/>
          <p:nvPr/>
        </p:nvPicPr>
        <p:blipFill>
          <a:blip r:embed="rId8"/>
          <a:stretch/>
        </p:blipFill>
        <p:spPr>
          <a:xfrm>
            <a:off x="7302600" y="3330720"/>
            <a:ext cx="721080" cy="681120"/>
          </a:xfrm>
          <a:prstGeom prst="rect">
            <a:avLst/>
          </a:prstGeom>
          <a:ln w="12600">
            <a:noFill/>
          </a:ln>
        </p:spPr>
      </p:pic>
      <p:pic>
        <p:nvPicPr>
          <p:cNvPr id="1091" name="Picture 14" descr=""/>
          <p:cNvPicPr/>
          <p:nvPr/>
        </p:nvPicPr>
        <p:blipFill>
          <a:blip r:embed="rId9"/>
          <a:stretch/>
        </p:blipFill>
        <p:spPr>
          <a:xfrm>
            <a:off x="8022960" y="3367440"/>
            <a:ext cx="679680" cy="644760"/>
          </a:xfrm>
          <a:prstGeom prst="rect">
            <a:avLst/>
          </a:prstGeom>
          <a:ln w="12600">
            <a:noFill/>
          </a:ln>
        </p:spPr>
      </p:pic>
      <p:pic>
        <p:nvPicPr>
          <p:cNvPr id="1092" name="Picture 2" descr=""/>
          <p:cNvPicPr/>
          <p:nvPr/>
        </p:nvPicPr>
        <p:blipFill>
          <a:blip r:embed="rId10"/>
          <a:stretch/>
        </p:blipFill>
        <p:spPr>
          <a:xfrm>
            <a:off x="35640" y="699480"/>
            <a:ext cx="1661760" cy="460800"/>
          </a:xfrm>
          <a:prstGeom prst="rect">
            <a:avLst/>
          </a:prstGeom>
          <a:ln w="12600">
            <a:noFill/>
          </a:ln>
        </p:spPr>
      </p:pic>
      <p:sp>
        <p:nvSpPr>
          <p:cNvPr id="1093" name="CustomShape 3"/>
          <p:cNvSpPr/>
          <p:nvPr/>
        </p:nvSpPr>
        <p:spPr>
          <a:xfrm>
            <a:off x="4068000" y="1675800"/>
            <a:ext cx="247716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f39293"/>
                </a:solidFill>
                <a:latin typeface="Segoe Script"/>
                <a:ea typeface="Arial Unicode MS"/>
              </a:rPr>
              <a:t>More than you think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CustomShape 1"/>
          <p:cNvSpPr/>
          <p:nvPr/>
        </p:nvSpPr>
        <p:spPr>
          <a:xfrm>
            <a:off x="2267640" y="4155840"/>
            <a:ext cx="1584000" cy="64800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14436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1.</a:t>
            </a: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完成定位</a:t>
            </a:r>
            <a:endParaRPr b="0" lang="en-US" sz="1600" spc="-1" strike="noStrike">
              <a:latin typeface="Arial"/>
            </a:endParaRPr>
          </a:p>
          <a:p>
            <a:pPr marL="14436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2.</a:t>
            </a: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搜尋選項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30" name="CustomShape 2"/>
          <p:cNvSpPr/>
          <p:nvPr/>
        </p:nvSpPr>
        <p:spPr>
          <a:xfrm>
            <a:off x="3931560" y="4106880"/>
            <a:ext cx="1584000" cy="57600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3.</a:t>
            </a: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選擇查詢內容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31" name="CustomShape 3"/>
          <p:cNvSpPr/>
          <p:nvPr/>
        </p:nvSpPr>
        <p:spPr>
          <a:xfrm>
            <a:off x="5578920" y="4106880"/>
            <a:ext cx="1584000" cy="57600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4.</a:t>
            </a: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點選查詢點位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32" name="CustomShape 4"/>
          <p:cNvSpPr/>
          <p:nvPr/>
        </p:nvSpPr>
        <p:spPr>
          <a:xfrm>
            <a:off x="7243920" y="4065120"/>
            <a:ext cx="1584000" cy="64800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5.</a:t>
            </a:r>
            <a:r>
              <a:rPr b="0" lang="en-US" sz="16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顯示避難資訊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233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34" name="TextShape 5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92d050"/>
                </a:solidFill>
                <a:latin typeface="微軟正黑體"/>
                <a:ea typeface="微軟正黑體"/>
              </a:rPr>
              <a:t>避難資訊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235" name="Picture 3" descr="C:\Users\AEAA-61089\Desktop\防災APP簡報\IMG_2721.PNG"/>
          <p:cNvPicPr/>
          <p:nvPr/>
        </p:nvPicPr>
        <p:blipFill>
          <a:blip r:embed="rId3"/>
          <a:stretch/>
        </p:blipFill>
        <p:spPr>
          <a:xfrm>
            <a:off x="3924000" y="1203480"/>
            <a:ext cx="1584000" cy="2961000"/>
          </a:xfrm>
          <a:prstGeom prst="rect">
            <a:avLst/>
          </a:prstGeom>
          <a:ln w="12600">
            <a:noFill/>
          </a:ln>
        </p:spPr>
      </p:pic>
      <p:pic>
        <p:nvPicPr>
          <p:cNvPr id="1236" name="Picture 4" descr="C:\Users\AEAA-61089\Desktop\防災APP簡報\IMG_2717.PNG"/>
          <p:cNvPicPr/>
          <p:nvPr/>
        </p:nvPicPr>
        <p:blipFill>
          <a:blip r:embed="rId4"/>
          <a:stretch/>
        </p:blipFill>
        <p:spPr>
          <a:xfrm>
            <a:off x="2267640" y="1203480"/>
            <a:ext cx="1584000" cy="2961000"/>
          </a:xfrm>
          <a:prstGeom prst="rect">
            <a:avLst/>
          </a:prstGeom>
          <a:ln w="12600">
            <a:noFill/>
          </a:ln>
        </p:spPr>
      </p:pic>
      <p:pic>
        <p:nvPicPr>
          <p:cNvPr id="1237" name="Picture 5" descr="C:\Users\AEAA-61089\Desktop\防災APP簡報\IMG_2718.PNG"/>
          <p:cNvPicPr/>
          <p:nvPr/>
        </p:nvPicPr>
        <p:blipFill>
          <a:blip r:embed="rId5"/>
          <a:stretch/>
        </p:blipFill>
        <p:spPr>
          <a:xfrm>
            <a:off x="5580000" y="1203480"/>
            <a:ext cx="1569960" cy="2961000"/>
          </a:xfrm>
          <a:prstGeom prst="rect">
            <a:avLst/>
          </a:prstGeom>
          <a:ln w="12600">
            <a:noFill/>
          </a:ln>
        </p:spPr>
      </p:pic>
      <p:pic>
        <p:nvPicPr>
          <p:cNvPr id="1238" name="Picture 6" descr="C:\Users\AEAA-61089\Desktop\防災APP簡報\IMG_2719.PNG"/>
          <p:cNvPicPr/>
          <p:nvPr/>
        </p:nvPicPr>
        <p:blipFill>
          <a:blip r:embed="rId6"/>
          <a:stretch/>
        </p:blipFill>
        <p:spPr>
          <a:xfrm>
            <a:off x="7236360" y="1203480"/>
            <a:ext cx="1584000" cy="2980800"/>
          </a:xfrm>
          <a:prstGeom prst="rect">
            <a:avLst/>
          </a:prstGeom>
          <a:ln w="12600">
            <a:noFill/>
          </a:ln>
        </p:spPr>
      </p:pic>
      <p:sp>
        <p:nvSpPr>
          <p:cNvPr id="1239" name="CustomShape 6"/>
          <p:cNvSpPr/>
          <p:nvPr/>
        </p:nvSpPr>
        <p:spPr>
          <a:xfrm>
            <a:off x="5464800" y="339480"/>
            <a:ext cx="691200" cy="432000"/>
          </a:xfrm>
          <a:custGeom>
            <a:avLst/>
            <a:gdLst/>
            <a:ah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40" name="Group 7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241" name="Picture 3" descr="C:\Users\AEAA-61089\Desktop\IMG_2702.jpg"/>
            <p:cNvPicPr/>
            <p:nvPr/>
          </p:nvPicPr>
          <p:blipFill>
            <a:blip r:embed="rId7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42" name="Picture 2" descr="C:\Users\AEAA-61089\Desktop\IMG_2701.jpg"/>
            <p:cNvPicPr/>
            <p:nvPr/>
          </p:nvPicPr>
          <p:blipFill>
            <a:blip r:embed="rId8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43" name="CustomShape 8"/>
          <p:cNvSpPr/>
          <p:nvPr/>
        </p:nvSpPr>
        <p:spPr>
          <a:xfrm>
            <a:off x="2553840" y="205992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1.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44" name="CustomShape 9"/>
          <p:cNvSpPr/>
          <p:nvPr/>
        </p:nvSpPr>
        <p:spPr>
          <a:xfrm>
            <a:off x="3016440" y="2532600"/>
            <a:ext cx="217440" cy="219240"/>
          </a:xfrm>
          <a:custGeom>
            <a:avLst/>
            <a:gdLst/>
            <a:ahLst/>
            <a:rect l="l" t="t" r="r" b="b"/>
            <a:pathLst>
              <a:path w="21600" h="21779">
                <a:moveTo>
                  <a:pt x="0" y="10889"/>
                </a:moveTo>
                <a:close/>
              </a:path>
            </a:pathLst>
          </a:custGeom>
          <a:noFill/>
          <a:ln w="381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CustomShape 10"/>
          <p:cNvSpPr/>
          <p:nvPr/>
        </p:nvSpPr>
        <p:spPr>
          <a:xfrm>
            <a:off x="2814840" y="2238120"/>
            <a:ext cx="713880" cy="25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目前定位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1246" name="CustomShape 11"/>
          <p:cNvSpPr/>
          <p:nvPr/>
        </p:nvSpPr>
        <p:spPr>
          <a:xfrm>
            <a:off x="3947040" y="300240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3.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47" name="CustomShape 12"/>
          <p:cNvSpPr/>
          <p:nvPr/>
        </p:nvSpPr>
        <p:spPr>
          <a:xfrm>
            <a:off x="3996000" y="3463920"/>
            <a:ext cx="146916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13"/>
          <p:cNvSpPr/>
          <p:nvPr/>
        </p:nvSpPr>
        <p:spPr>
          <a:xfrm>
            <a:off x="3152160" y="346392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2.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49" name="CustomShape 14"/>
          <p:cNvSpPr/>
          <p:nvPr/>
        </p:nvSpPr>
        <p:spPr>
          <a:xfrm>
            <a:off x="3525840" y="3849480"/>
            <a:ext cx="28548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15"/>
          <p:cNvSpPr/>
          <p:nvPr/>
        </p:nvSpPr>
        <p:spPr>
          <a:xfrm>
            <a:off x="5720040" y="200736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4.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51" name="CustomShape 16"/>
          <p:cNvSpPr/>
          <p:nvPr/>
        </p:nvSpPr>
        <p:spPr>
          <a:xfrm>
            <a:off x="5838120" y="2384280"/>
            <a:ext cx="103824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2" name="CustomShape 17"/>
          <p:cNvSpPr/>
          <p:nvPr/>
        </p:nvSpPr>
        <p:spPr>
          <a:xfrm>
            <a:off x="7254360" y="1436040"/>
            <a:ext cx="1523880" cy="269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18"/>
          <p:cNvSpPr/>
          <p:nvPr/>
        </p:nvSpPr>
        <p:spPr>
          <a:xfrm>
            <a:off x="19080" y="221760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4" name="TextShape 19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9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56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2980ff"/>
                </a:solidFill>
                <a:latin typeface="微軟正黑體"/>
                <a:ea typeface="微軟正黑體"/>
              </a:rPr>
              <a:t>防災地圖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257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258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59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60" name="CustomShape 3"/>
          <p:cNvSpPr/>
          <p:nvPr/>
        </p:nvSpPr>
        <p:spPr>
          <a:xfrm>
            <a:off x="26640" y="25286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1" name="CustomShape 4"/>
          <p:cNvSpPr/>
          <p:nvPr/>
        </p:nvSpPr>
        <p:spPr>
          <a:xfrm rot="8100000">
            <a:off x="4107600" y="2983320"/>
            <a:ext cx="887400" cy="887400"/>
          </a:xfrm>
          <a:custGeom>
            <a:avLst/>
            <a:gdLst/>
            <a:ah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3929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62" name="Picture 3" descr="C:\Users\AEAA-61089\Desktop\防災APP簡報\0210\IMG_2724.PNG"/>
          <p:cNvPicPr/>
          <p:nvPr/>
        </p:nvPicPr>
        <p:blipFill>
          <a:blip r:embed="rId5"/>
          <a:stretch/>
        </p:blipFill>
        <p:spPr>
          <a:xfrm>
            <a:off x="5248800" y="1203480"/>
            <a:ext cx="1728360" cy="3384360"/>
          </a:xfrm>
          <a:prstGeom prst="rect">
            <a:avLst/>
          </a:prstGeom>
          <a:ln w="12600">
            <a:noFill/>
          </a:ln>
        </p:spPr>
      </p:pic>
      <p:pic>
        <p:nvPicPr>
          <p:cNvPr id="1263" name="Picture 7" descr="C:\Users\AEAA-61089\Desktop\防災APP簡報\0210\IMG_2728.PNG"/>
          <p:cNvPicPr/>
          <p:nvPr/>
        </p:nvPicPr>
        <p:blipFill>
          <a:blip r:embed="rId6"/>
          <a:stretch/>
        </p:blipFill>
        <p:spPr>
          <a:xfrm>
            <a:off x="7020360" y="1203480"/>
            <a:ext cx="1800360" cy="3384360"/>
          </a:xfrm>
          <a:prstGeom prst="rect">
            <a:avLst/>
          </a:prstGeom>
          <a:ln w="12600">
            <a:noFill/>
          </a:ln>
        </p:spPr>
      </p:pic>
      <p:sp>
        <p:nvSpPr>
          <p:cNvPr id="1264" name="TextShape 5"/>
          <p:cNvSpPr txBox="1"/>
          <p:nvPr/>
        </p:nvSpPr>
        <p:spPr>
          <a:xfrm>
            <a:off x="1998360" y="1106640"/>
            <a:ext cx="2861640" cy="18158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66ff"/>
                </a:solidFill>
                <a:latin typeface="微軟正黑體"/>
                <a:ea typeface="微軟正黑體"/>
              </a:rPr>
              <a:t>【防災地圖】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提供臺北市水災保全、土石流、老舊聚落及列管山坡地等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4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類防災避難地圖查詢。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265" name="CustomShape 6"/>
          <p:cNvSpPr/>
          <p:nvPr/>
        </p:nvSpPr>
        <p:spPr>
          <a:xfrm>
            <a:off x="5223960" y="1779840"/>
            <a:ext cx="17532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6" name="CustomShape 7"/>
          <p:cNvSpPr/>
          <p:nvPr/>
        </p:nvSpPr>
        <p:spPr>
          <a:xfrm>
            <a:off x="5223960" y="1491480"/>
            <a:ext cx="45684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7" name="CustomShape 8"/>
          <p:cNvSpPr/>
          <p:nvPr/>
        </p:nvSpPr>
        <p:spPr>
          <a:xfrm>
            <a:off x="4888080" y="118692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1.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68" name="CustomShape 9"/>
          <p:cNvSpPr/>
          <p:nvPr/>
        </p:nvSpPr>
        <p:spPr>
          <a:xfrm>
            <a:off x="4874760" y="170748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2.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69" name="CustomShape 10"/>
          <p:cNvSpPr/>
          <p:nvPr/>
        </p:nvSpPr>
        <p:spPr>
          <a:xfrm>
            <a:off x="6977880" y="180792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3.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70" name="CustomShape 11"/>
          <p:cNvSpPr/>
          <p:nvPr/>
        </p:nvSpPr>
        <p:spPr>
          <a:xfrm>
            <a:off x="6992280" y="2283840"/>
            <a:ext cx="1828440" cy="167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71" name="TextShape 12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73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9999ff"/>
                </a:solidFill>
                <a:latin typeface="微軟正黑體"/>
                <a:ea typeface="微軟正黑體"/>
              </a:rPr>
              <a:t>防災宣導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274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275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76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77" name="CustomShape 3"/>
          <p:cNvSpPr/>
          <p:nvPr/>
        </p:nvSpPr>
        <p:spPr>
          <a:xfrm>
            <a:off x="26640" y="28166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4"/>
          <p:cNvSpPr/>
          <p:nvPr/>
        </p:nvSpPr>
        <p:spPr>
          <a:xfrm>
            <a:off x="3900960" y="3662640"/>
            <a:ext cx="759960" cy="1182960"/>
          </a:xfrm>
          <a:custGeom>
            <a:avLst/>
            <a:gdLst/>
            <a:ah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79" name="Picture 2" descr="C:\Users\AEAA-61089\Desktop\防災APP簡報\0210\IMG_2735.PNG"/>
          <p:cNvPicPr/>
          <p:nvPr/>
        </p:nvPicPr>
        <p:blipFill>
          <a:blip r:embed="rId5"/>
          <a:stretch/>
        </p:blipFill>
        <p:spPr>
          <a:xfrm>
            <a:off x="6948360" y="1210320"/>
            <a:ext cx="1924920" cy="3600000"/>
          </a:xfrm>
          <a:prstGeom prst="rect">
            <a:avLst/>
          </a:prstGeom>
          <a:ln w="12600">
            <a:noFill/>
          </a:ln>
        </p:spPr>
      </p:pic>
      <p:pic>
        <p:nvPicPr>
          <p:cNvPr id="1280" name="Picture 3" descr="C:\Users\AEAA-61089\Desktop\防災APP簡報\0210\IMG_2732.PNG"/>
          <p:cNvPicPr/>
          <p:nvPr/>
        </p:nvPicPr>
        <p:blipFill>
          <a:blip r:embed="rId6"/>
          <a:stretch/>
        </p:blipFill>
        <p:spPr>
          <a:xfrm>
            <a:off x="4943160" y="1203480"/>
            <a:ext cx="1933200" cy="3600000"/>
          </a:xfrm>
          <a:prstGeom prst="rect">
            <a:avLst/>
          </a:prstGeom>
          <a:ln w="12600">
            <a:noFill/>
          </a:ln>
        </p:spPr>
      </p:pic>
      <p:sp>
        <p:nvSpPr>
          <p:cNvPr id="1281" name="TextShape 5"/>
          <p:cNvSpPr txBox="1"/>
          <p:nvPr/>
        </p:nvSpPr>
        <p:spPr>
          <a:xfrm>
            <a:off x="2007720" y="1100880"/>
            <a:ext cx="2901600" cy="3170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9999ff"/>
                </a:solidFill>
                <a:latin typeface="微軟正黑體"/>
                <a:ea typeface="微軟正黑體"/>
              </a:rPr>
              <a:t>【防災宣導】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提供「臺北防災立即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go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防災手冊」，以漫畫方式呈現生動易懂的防災宣導資訊，輕鬆學習防災技能，能夠在災時迅速應變，防止或降低災害帶來的損傷。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282" name="TextShape 6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11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Picture 2" descr="C:\Users\AEAA-61089\Desktop\防災APP簡報\0210\IMG_2736.PNG"/>
          <p:cNvPicPr/>
          <p:nvPr/>
        </p:nvPicPr>
        <p:blipFill>
          <a:blip r:embed="rId2"/>
          <a:stretch/>
        </p:blipFill>
        <p:spPr>
          <a:xfrm>
            <a:off x="4644000" y="1203840"/>
            <a:ext cx="1940400" cy="3600000"/>
          </a:xfrm>
          <a:prstGeom prst="rect">
            <a:avLst/>
          </a:prstGeom>
          <a:ln w="12600">
            <a:noFill/>
          </a:ln>
        </p:spPr>
      </p:pic>
      <p:sp>
        <p:nvSpPr>
          <p:cNvPr id="1284" name="CustomShape 1"/>
          <p:cNvSpPr/>
          <p:nvPr/>
        </p:nvSpPr>
        <p:spPr>
          <a:xfrm>
            <a:off x="4784040" y="3408840"/>
            <a:ext cx="1077480" cy="1333440"/>
          </a:xfrm>
          <a:custGeom>
            <a:avLst/>
            <a:gdLst/>
            <a:ahLst/>
            <a:rect l="l" t="t" r="r" b="b"/>
            <a:pathLst>
              <a:path w="1673922" h="1983779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fbdbd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5" name="Picture 3" descr=""/>
          <p:cNvPicPr/>
          <p:nvPr/>
        </p:nvPicPr>
        <p:blipFill>
          <a:blip r:embed="rId3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86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7b6b7"/>
                </a:solidFill>
                <a:latin typeface="微軟正黑體"/>
                <a:ea typeface="微軟正黑體"/>
              </a:rPr>
              <a:t>1991</a:t>
            </a:r>
            <a:r>
              <a:rPr b="1" lang="en-US" sz="4800" spc="-1" strike="noStrike">
                <a:solidFill>
                  <a:srgbClr val="f7b6b7"/>
                </a:solidFill>
                <a:latin typeface="微軟正黑體"/>
                <a:ea typeface="微軟正黑體"/>
              </a:rPr>
              <a:t>報平安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287" name="Group 3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288" name="Picture 3" descr="C:\Users\AEAA-61089\Desktop\IMG_2702.jpg"/>
            <p:cNvPicPr/>
            <p:nvPr/>
          </p:nvPicPr>
          <p:blipFill>
            <a:blip r:embed="rId4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89" name="Picture 2" descr="C:\Users\AEAA-61089\Desktop\IMG_2701.jpg"/>
            <p:cNvPicPr/>
            <p:nvPr/>
          </p:nvPicPr>
          <p:blipFill>
            <a:blip r:embed="rId5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90" name="CustomShape 4"/>
          <p:cNvSpPr/>
          <p:nvPr/>
        </p:nvSpPr>
        <p:spPr>
          <a:xfrm>
            <a:off x="26640" y="311292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1" name="TextShape 5"/>
          <p:cNvSpPr txBox="1"/>
          <p:nvPr/>
        </p:nvSpPr>
        <p:spPr>
          <a:xfrm>
            <a:off x="2008440" y="1127160"/>
            <a:ext cx="2635560" cy="2154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7b6b7"/>
                </a:solidFill>
                <a:latin typeface="微軟正黑體"/>
                <a:ea typeface="微軟正黑體"/>
              </a:rPr>
              <a:t>【</a:t>
            </a:r>
            <a:r>
              <a:rPr b="1" lang="en-US" sz="2400" spc="-1" strike="noStrike">
                <a:solidFill>
                  <a:srgbClr val="f7b6b7"/>
                </a:solidFill>
                <a:latin typeface="微軟正黑體"/>
                <a:ea typeface="微軟正黑體"/>
              </a:rPr>
              <a:t>1991</a:t>
            </a:r>
            <a:r>
              <a:rPr b="1" lang="en-US" sz="2400" spc="-1" strike="noStrike">
                <a:solidFill>
                  <a:srgbClr val="f7b6b7"/>
                </a:solidFill>
                <a:latin typeface="微軟正黑體"/>
                <a:ea typeface="微軟正黑體"/>
              </a:rPr>
              <a:t>報平安】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提供內政部消防署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1991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報平安留言平台使用資訊查詢，操作手冊可至下列網址下載運用。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292" name="Picture 4" descr="C:\Users\AEAA-61089\Desktop\防災APP簡報\0210\IMG_2738.PNG"/>
          <p:cNvPicPr/>
          <p:nvPr/>
        </p:nvPicPr>
        <p:blipFill>
          <a:blip r:embed="rId6"/>
          <a:stretch/>
        </p:blipFill>
        <p:spPr>
          <a:xfrm>
            <a:off x="6660000" y="1203480"/>
            <a:ext cx="2088360" cy="1851840"/>
          </a:xfrm>
          <a:prstGeom prst="rect">
            <a:avLst/>
          </a:prstGeom>
          <a:ln w="12600">
            <a:noFill/>
          </a:ln>
        </p:spPr>
      </p:pic>
      <p:pic>
        <p:nvPicPr>
          <p:cNvPr id="1293" name="Picture 5" descr="C:\Users\AEAA-61089\Desktop\防災APP簡報\0210\IMG_2737.PNG"/>
          <p:cNvPicPr/>
          <p:nvPr/>
        </p:nvPicPr>
        <p:blipFill>
          <a:blip r:embed="rId7"/>
          <a:stretch/>
        </p:blipFill>
        <p:spPr>
          <a:xfrm>
            <a:off x="6656400" y="3097080"/>
            <a:ext cx="2091960" cy="1706760"/>
          </a:xfrm>
          <a:prstGeom prst="rect">
            <a:avLst/>
          </a:prstGeom>
          <a:ln w="12600">
            <a:noFill/>
          </a:ln>
        </p:spPr>
      </p:pic>
      <p:sp>
        <p:nvSpPr>
          <p:cNvPr id="1294" name="CustomShape 6"/>
          <p:cNvSpPr/>
          <p:nvPr/>
        </p:nvSpPr>
        <p:spPr>
          <a:xfrm>
            <a:off x="2342880" y="4681440"/>
            <a:ext cx="211284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https://pse.is/QCHAN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295" name="Picture 6" descr="C:\Users\AEAA-61089\Desktop\防災APP簡報\200110174834.png"/>
          <p:cNvPicPr/>
          <p:nvPr/>
        </p:nvPicPr>
        <p:blipFill>
          <a:blip r:embed="rId8"/>
          <a:stretch/>
        </p:blipFill>
        <p:spPr>
          <a:xfrm>
            <a:off x="3375720" y="3704760"/>
            <a:ext cx="1027800" cy="1040760"/>
          </a:xfrm>
          <a:prstGeom prst="rect">
            <a:avLst/>
          </a:prstGeom>
          <a:ln w="12600">
            <a:noFill/>
          </a:ln>
        </p:spPr>
      </p:pic>
      <p:pic>
        <p:nvPicPr>
          <p:cNvPr id="1296" name="Picture 7" descr=""/>
          <p:cNvPicPr/>
          <p:nvPr/>
        </p:nvPicPr>
        <p:blipFill>
          <a:blip r:embed="rId9"/>
          <a:stretch/>
        </p:blipFill>
        <p:spPr>
          <a:xfrm>
            <a:off x="2339640" y="3724200"/>
            <a:ext cx="986400" cy="1007640"/>
          </a:xfrm>
          <a:prstGeom prst="rect">
            <a:avLst/>
          </a:prstGeom>
          <a:ln w="12600">
            <a:noFill/>
          </a:ln>
        </p:spPr>
      </p:pic>
      <p:sp>
        <p:nvSpPr>
          <p:cNvPr id="1297" name="TextShape 7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12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99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c000"/>
                </a:solidFill>
                <a:latin typeface="微軟正黑體"/>
                <a:ea typeface="微軟正黑體"/>
              </a:rPr>
              <a:t>交通資訊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00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01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02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03" name="CustomShape 3"/>
          <p:cNvSpPr/>
          <p:nvPr/>
        </p:nvSpPr>
        <p:spPr>
          <a:xfrm>
            <a:off x="26640" y="341568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TextShape 4"/>
          <p:cNvSpPr txBox="1"/>
          <p:nvPr/>
        </p:nvSpPr>
        <p:spPr>
          <a:xfrm>
            <a:off x="2023200" y="1122120"/>
            <a:ext cx="4633200" cy="11386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9933"/>
                </a:solidFill>
                <a:latin typeface="微軟正黑體"/>
                <a:ea typeface="微軟正黑體"/>
              </a:rPr>
              <a:t>【交通資訊】</a:t>
            </a:r>
            <a:endParaRPr b="0" lang="en-US" sz="2400" spc="-1" strike="noStrike">
              <a:latin typeface="Arial"/>
            </a:endParaRPr>
          </a:p>
          <a:p>
            <a:pPr marL="144360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提供臺北市內道路即時速率、</a:t>
            </a:r>
            <a:endParaRPr b="0" lang="en-US" sz="22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可變標示及近期肇事資訊查詢。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05" name="Picture 4" descr="學者認為，交通標誌標線顏色都按既定規範，但全台各單位的交通可變訊息標誌用字顏色卻混用、沒統一標準，這並不是好事。（記者吳亮儀攝）"/>
          <p:cNvPicPr/>
          <p:nvPr/>
        </p:nvPicPr>
        <p:blipFill>
          <a:blip r:embed="rId5"/>
          <a:stretch/>
        </p:blipFill>
        <p:spPr>
          <a:xfrm>
            <a:off x="3996000" y="2618280"/>
            <a:ext cx="2376360" cy="1825920"/>
          </a:xfrm>
          <a:prstGeom prst="rect">
            <a:avLst/>
          </a:prstGeom>
          <a:ln w="12600">
            <a:noFill/>
          </a:ln>
        </p:spPr>
      </p:pic>
      <p:sp>
        <p:nvSpPr>
          <p:cNvPr id="1306" name="CustomShape 5"/>
          <p:cNvSpPr/>
          <p:nvPr/>
        </p:nvSpPr>
        <p:spPr>
          <a:xfrm>
            <a:off x="5464800" y="339480"/>
            <a:ext cx="691200" cy="432000"/>
          </a:xfrm>
          <a:custGeom>
            <a:avLst/>
            <a:gdLst/>
            <a:ah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TextShape 6"/>
          <p:cNvSpPr txBox="1"/>
          <p:nvPr/>
        </p:nvSpPr>
        <p:spPr>
          <a:xfrm>
            <a:off x="4212000" y="4443840"/>
            <a:ext cx="2304360" cy="3999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可變標示示意圖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308" name="Picture 4" descr="C:\Users\AEAA-61089\Desktop\防災APP簡報\drive-download-20200210T103909Z-001\IMG_2742.PNG"/>
          <p:cNvPicPr/>
          <p:nvPr/>
        </p:nvPicPr>
        <p:blipFill>
          <a:blip r:embed="rId6"/>
          <a:stretch/>
        </p:blipFill>
        <p:spPr>
          <a:xfrm>
            <a:off x="6656400" y="1218240"/>
            <a:ext cx="2023920" cy="3600000"/>
          </a:xfrm>
          <a:prstGeom prst="rect">
            <a:avLst/>
          </a:prstGeom>
          <a:ln w="12600">
            <a:noFill/>
          </a:ln>
        </p:spPr>
      </p:pic>
      <p:grpSp>
        <p:nvGrpSpPr>
          <p:cNvPr id="1309" name="Group 7"/>
          <p:cNvGrpSpPr/>
          <p:nvPr/>
        </p:nvGrpSpPr>
        <p:grpSpPr>
          <a:xfrm>
            <a:off x="2440440" y="2613960"/>
            <a:ext cx="1518480" cy="1527120"/>
            <a:chOff x="2440440" y="2613960"/>
            <a:chExt cx="1518480" cy="1527120"/>
          </a:xfrm>
        </p:grpSpPr>
        <p:pic>
          <p:nvPicPr>
            <p:cNvPr id="1310" name="Picture 5" descr=""/>
            <p:cNvPicPr/>
            <p:nvPr/>
          </p:nvPicPr>
          <p:blipFill>
            <a:blip r:embed="rId7"/>
            <a:stretch/>
          </p:blipFill>
          <p:spPr>
            <a:xfrm>
              <a:off x="2495160" y="3003480"/>
              <a:ext cx="492480" cy="474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11" name="Picture 6" descr=""/>
            <p:cNvPicPr/>
            <p:nvPr/>
          </p:nvPicPr>
          <p:blipFill>
            <a:blip r:embed="rId8"/>
            <a:stretch/>
          </p:blipFill>
          <p:spPr>
            <a:xfrm>
              <a:off x="2523960" y="3570840"/>
              <a:ext cx="465840" cy="4834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12" name="TextShape 8"/>
            <p:cNvSpPr txBox="1"/>
            <p:nvPr/>
          </p:nvSpPr>
          <p:spPr>
            <a:xfrm>
              <a:off x="2912400" y="3102120"/>
              <a:ext cx="100296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可變標示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313" name="CustomShape 9"/>
            <p:cNvSpPr/>
            <p:nvPr/>
          </p:nvSpPr>
          <p:spPr>
            <a:xfrm>
              <a:off x="2440440" y="2629080"/>
              <a:ext cx="1379520" cy="325440"/>
            </a:xfrm>
            <a:custGeom>
              <a:avLst/>
              <a:gdLst/>
              <a:ahLst/>
              <a:rect l="l" t="t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404040"/>
                  </a:solidFill>
                  <a:latin typeface="微軟正黑體"/>
                  <a:ea typeface="微軟正黑體"/>
                </a:rPr>
                <a:t>圖例說明</a:t>
              </a:r>
              <a:endParaRPr b="0" lang="en-US" sz="1600" spc="-1" strike="noStrike">
                <a:latin typeface="Arial"/>
              </a:endParaRPr>
            </a:p>
          </p:txBody>
        </p:sp>
        <p:sp>
          <p:nvSpPr>
            <p:cNvPr id="1314" name="CustomShape 10"/>
            <p:cNvSpPr/>
            <p:nvPr/>
          </p:nvSpPr>
          <p:spPr>
            <a:xfrm>
              <a:off x="2440440" y="2613960"/>
              <a:ext cx="1379520" cy="1527120"/>
            </a:xfrm>
            <a:custGeom>
              <a:avLst/>
              <a:gdLst/>
              <a:ahLst/>
              <a:rect l="l" t="t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5560">
              <a:solidFill>
                <a:srgbClr val="ffc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5" name="TextShape 11"/>
            <p:cNvSpPr txBox="1"/>
            <p:nvPr/>
          </p:nvSpPr>
          <p:spPr>
            <a:xfrm>
              <a:off x="2955960" y="3674520"/>
              <a:ext cx="100296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肇事資訊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1316" name="TextShape 12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13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Picture 1" descr="C:\Users\AEAA-61089\Desktop\防災APP簡報\drive-download-20200210T103909Z-001\IMG_2745.PNG"/>
          <p:cNvPicPr/>
          <p:nvPr/>
        </p:nvPicPr>
        <p:blipFill>
          <a:blip r:embed="rId2"/>
          <a:stretch/>
        </p:blipFill>
        <p:spPr>
          <a:xfrm>
            <a:off x="6656400" y="1203480"/>
            <a:ext cx="2023920" cy="3202200"/>
          </a:xfrm>
          <a:prstGeom prst="rect">
            <a:avLst/>
          </a:prstGeom>
          <a:ln w="12600">
            <a:noFill/>
          </a:ln>
        </p:spPr>
      </p:pic>
      <p:pic>
        <p:nvPicPr>
          <p:cNvPr id="1318" name="Picture 3" descr=""/>
          <p:cNvPicPr/>
          <p:nvPr/>
        </p:nvPicPr>
        <p:blipFill>
          <a:blip r:embed="rId3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19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c000"/>
                </a:solidFill>
                <a:latin typeface="微軟正黑體"/>
                <a:ea typeface="微軟正黑體"/>
              </a:rPr>
              <a:t>交通資訊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20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21" name="Picture 3" descr="C:\Users\AEAA-61089\Desktop\IMG_2702.jpg"/>
            <p:cNvPicPr/>
            <p:nvPr/>
          </p:nvPicPr>
          <p:blipFill>
            <a:blip r:embed="rId4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22" name="Picture 2" descr="C:\Users\AEAA-61089\Desktop\IMG_2701.jpg"/>
            <p:cNvPicPr/>
            <p:nvPr/>
          </p:nvPicPr>
          <p:blipFill>
            <a:blip r:embed="rId5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323" name="Picture 3" descr="C:\Users\AEAA-61089\Desktop\防災APP簡報\drive-download-20200210T103909Z-001\IMG_2741.PNG"/>
          <p:cNvPicPr/>
          <p:nvPr/>
        </p:nvPicPr>
        <p:blipFill>
          <a:blip r:embed="rId6"/>
          <a:stretch/>
        </p:blipFill>
        <p:spPr>
          <a:xfrm>
            <a:off x="2332080" y="1203480"/>
            <a:ext cx="2023920" cy="3204000"/>
          </a:xfrm>
          <a:prstGeom prst="rect">
            <a:avLst/>
          </a:prstGeom>
          <a:ln w="12600">
            <a:noFill/>
          </a:ln>
        </p:spPr>
      </p:pic>
      <p:sp>
        <p:nvSpPr>
          <p:cNvPr id="1324" name="CustomShape 3"/>
          <p:cNvSpPr/>
          <p:nvPr/>
        </p:nvSpPr>
        <p:spPr>
          <a:xfrm>
            <a:off x="5464800" y="339480"/>
            <a:ext cx="691200" cy="432000"/>
          </a:xfrm>
          <a:custGeom>
            <a:avLst/>
            <a:gdLst/>
            <a:ah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5" name="Picture 7" descr="C:\Users\AEAA-61089\Desktop\防災APP簡報\IMG_2746.PNG"/>
          <p:cNvPicPr/>
          <p:nvPr/>
        </p:nvPicPr>
        <p:blipFill>
          <a:blip r:embed="rId7"/>
          <a:stretch/>
        </p:blipFill>
        <p:spPr>
          <a:xfrm>
            <a:off x="4492080" y="1203480"/>
            <a:ext cx="2023920" cy="3204000"/>
          </a:xfrm>
          <a:prstGeom prst="rect">
            <a:avLst/>
          </a:prstGeom>
          <a:ln w="12600">
            <a:noFill/>
          </a:ln>
        </p:spPr>
      </p:pic>
      <p:sp>
        <p:nvSpPr>
          <p:cNvPr id="1326" name="CustomShape 4"/>
          <p:cNvSpPr/>
          <p:nvPr/>
        </p:nvSpPr>
        <p:spPr>
          <a:xfrm>
            <a:off x="2332080" y="4374360"/>
            <a:ext cx="2023920" cy="50148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404040"/>
                </a:solidFill>
                <a:latin typeface="微軟正黑體"/>
                <a:ea typeface="微軟正黑體"/>
              </a:rPr>
              <a:t>道路速率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27" name="CustomShape 5"/>
          <p:cNvSpPr/>
          <p:nvPr/>
        </p:nvSpPr>
        <p:spPr>
          <a:xfrm>
            <a:off x="4492080" y="4374360"/>
            <a:ext cx="2023920" cy="50148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404040"/>
                </a:solidFill>
                <a:latin typeface="微軟正黑體"/>
                <a:ea typeface="微軟正黑體"/>
              </a:rPr>
              <a:t>可變標示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28" name="CustomShape 6"/>
          <p:cNvSpPr/>
          <p:nvPr/>
        </p:nvSpPr>
        <p:spPr>
          <a:xfrm>
            <a:off x="6656400" y="4374360"/>
            <a:ext cx="2023920" cy="50148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404040"/>
                </a:solidFill>
                <a:latin typeface="微軟正黑體"/>
                <a:ea typeface="微軟正黑體"/>
              </a:rPr>
              <a:t>肇事資訊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29" name="CustomShape 7"/>
          <p:cNvSpPr/>
          <p:nvPr/>
        </p:nvSpPr>
        <p:spPr>
          <a:xfrm>
            <a:off x="3162240" y="3963240"/>
            <a:ext cx="370800" cy="37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0" name="CustomShape 8"/>
          <p:cNvSpPr/>
          <p:nvPr/>
        </p:nvSpPr>
        <p:spPr>
          <a:xfrm>
            <a:off x="5690520" y="3963240"/>
            <a:ext cx="370800" cy="37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1" name="CustomShape 9"/>
          <p:cNvSpPr/>
          <p:nvPr/>
        </p:nvSpPr>
        <p:spPr>
          <a:xfrm>
            <a:off x="8220960" y="3982320"/>
            <a:ext cx="370800" cy="37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2" name="CustomShape 10"/>
          <p:cNvSpPr/>
          <p:nvPr/>
        </p:nvSpPr>
        <p:spPr>
          <a:xfrm>
            <a:off x="26640" y="341568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3" name="CustomShape 11"/>
          <p:cNvSpPr/>
          <p:nvPr/>
        </p:nvSpPr>
        <p:spPr>
          <a:xfrm>
            <a:off x="2448360" y="1544400"/>
            <a:ext cx="917280" cy="605160"/>
          </a:xfrm>
          <a:custGeom>
            <a:avLst/>
            <a:gdLst/>
            <a:ahLst/>
            <a:rect l="l" t="t" r="r" b="b"/>
            <a:pathLst>
              <a:path w="32734" h="21600">
                <a:moveTo>
                  <a:pt x="1920" y="0"/>
                </a:moveTo>
                <a:lnTo>
                  <a:pt x="0" y="19680"/>
                </a:lnTo>
                <a:lnTo>
                  <a:pt x="30814" y="21600"/>
                </a:lnTo>
                <a:lnTo>
                  <a:pt x="32734" y="192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12"/>
          <p:cNvSpPr/>
          <p:nvPr/>
        </p:nvSpPr>
        <p:spPr>
          <a:xfrm>
            <a:off x="2464200" y="1544400"/>
            <a:ext cx="884520" cy="59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ff0000"/>
                </a:solidFill>
                <a:latin typeface="Arial"/>
                <a:ea typeface="Arial Unicode MS"/>
              </a:rPr>
              <a:t>紅色為壅塞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ffff00"/>
                </a:solidFill>
                <a:latin typeface="Arial"/>
                <a:ea typeface="Arial Unicode MS"/>
              </a:rPr>
              <a:t>黃色為車多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339933"/>
                </a:solidFill>
                <a:latin typeface="Arial"/>
                <a:ea typeface="Arial Unicode MS"/>
              </a:rPr>
              <a:t>綠色為順暢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335" name="TextShape 13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14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37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c4bd97"/>
                </a:solidFill>
                <a:latin typeface="微軟正黑體"/>
                <a:ea typeface="微軟正黑體"/>
              </a:rPr>
              <a:t>訊息中心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38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39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40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41" name="CustomShape 3"/>
          <p:cNvSpPr/>
          <p:nvPr/>
        </p:nvSpPr>
        <p:spPr>
          <a:xfrm>
            <a:off x="17280" y="37148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TextShape 4"/>
          <p:cNvSpPr txBox="1"/>
          <p:nvPr/>
        </p:nvSpPr>
        <p:spPr>
          <a:xfrm>
            <a:off x="2003400" y="1108800"/>
            <a:ext cx="4008600" cy="2154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just">
              <a:lnSpc>
                <a:spcPct val="100000"/>
              </a:lnSpc>
            </a:pPr>
            <a:r>
              <a:rPr b="1" lang="en-US" sz="2400" spc="-1" strike="noStrike">
                <a:solidFill>
                  <a:srgbClr val="c4bd97"/>
                </a:solidFill>
                <a:latin typeface="微軟正黑體"/>
                <a:ea typeface="微軟正黑體"/>
              </a:rPr>
              <a:t>【訊息中心】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提供即時天氣訊息、異常氣候預警及地震警報等資訊，市民在災前接收即時資訊，災中掌握避難資訊，降低災害帶來損失。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43" name="Picture 1" descr="C:\Users\AEAA-61089\Desktop\防災APP簡報\drive-download-20200211T010940Z-001\IMG_2751.PNG"/>
          <p:cNvPicPr/>
          <p:nvPr/>
        </p:nvPicPr>
        <p:blipFill>
          <a:blip r:embed="rId5"/>
          <a:stretch/>
        </p:blipFill>
        <p:spPr>
          <a:xfrm>
            <a:off x="6260040" y="1203480"/>
            <a:ext cx="2023920" cy="3600000"/>
          </a:xfrm>
          <a:prstGeom prst="rect">
            <a:avLst/>
          </a:prstGeom>
          <a:ln w="12600">
            <a:noFill/>
          </a:ln>
        </p:spPr>
      </p:pic>
      <p:pic>
        <p:nvPicPr>
          <p:cNvPr id="1344" name="Picture 2" descr=""/>
          <p:cNvPicPr/>
          <p:nvPr/>
        </p:nvPicPr>
        <p:blipFill>
          <a:blip r:embed="rId6"/>
          <a:stretch/>
        </p:blipFill>
        <p:spPr>
          <a:xfrm>
            <a:off x="6260040" y="1812960"/>
            <a:ext cx="2023920" cy="1741320"/>
          </a:xfrm>
          <a:prstGeom prst="rect">
            <a:avLst/>
          </a:prstGeom>
          <a:ln w="12600">
            <a:noFill/>
          </a:ln>
        </p:spPr>
      </p:pic>
      <p:pic>
        <p:nvPicPr>
          <p:cNvPr id="1345" name="Picture 4" descr="https://www.twreporter.org/images/20180329155418-460e76d39238c6b8299288ca6f5f0b1c-mobile.jpg"/>
          <p:cNvPicPr/>
          <p:nvPr/>
        </p:nvPicPr>
        <p:blipFill>
          <a:blip r:embed="rId7"/>
          <a:stretch/>
        </p:blipFill>
        <p:spPr>
          <a:xfrm>
            <a:off x="4356000" y="3291840"/>
            <a:ext cx="1656000" cy="1047600"/>
          </a:xfrm>
          <a:prstGeom prst="rect">
            <a:avLst/>
          </a:prstGeom>
          <a:ln w="12600">
            <a:noFill/>
          </a:ln>
        </p:spPr>
      </p:pic>
      <p:sp>
        <p:nvSpPr>
          <p:cNvPr id="1346" name="TextShape 5"/>
          <p:cNvSpPr txBox="1"/>
          <p:nvPr/>
        </p:nvSpPr>
        <p:spPr>
          <a:xfrm>
            <a:off x="4412880" y="4341600"/>
            <a:ext cx="2016360" cy="2768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山腳斷層錯動示意圖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347" name="Picture 5" descr=""/>
          <p:cNvPicPr/>
          <p:nvPr/>
        </p:nvPicPr>
        <p:blipFill>
          <a:blip r:embed="rId8"/>
          <a:stretch/>
        </p:blipFill>
        <p:spPr>
          <a:xfrm>
            <a:off x="2699640" y="3302640"/>
            <a:ext cx="1584000" cy="1036800"/>
          </a:xfrm>
          <a:prstGeom prst="rect">
            <a:avLst/>
          </a:prstGeom>
          <a:ln w="12600">
            <a:noFill/>
          </a:ln>
        </p:spPr>
      </p:pic>
      <p:sp>
        <p:nvSpPr>
          <p:cNvPr id="1348" name="TextShape 6"/>
          <p:cNvSpPr txBox="1"/>
          <p:nvPr/>
        </p:nvSpPr>
        <p:spPr>
          <a:xfrm>
            <a:off x="2843640" y="4332240"/>
            <a:ext cx="1440000" cy="2768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短延時強降雨淹水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49" name="TextShape 7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15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51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99cc"/>
                </a:solidFill>
                <a:latin typeface="微軟正黑體"/>
                <a:ea typeface="微軟正黑體"/>
              </a:rPr>
              <a:t>Apps.Taipei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52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53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54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55" name="CustomShape 3"/>
          <p:cNvSpPr/>
          <p:nvPr/>
        </p:nvSpPr>
        <p:spPr>
          <a:xfrm>
            <a:off x="26640" y="40118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TextShape 4"/>
          <p:cNvSpPr txBox="1"/>
          <p:nvPr/>
        </p:nvSpPr>
        <p:spPr>
          <a:xfrm>
            <a:off x="2012760" y="1119600"/>
            <a:ext cx="4287240" cy="2154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just">
              <a:lnSpc>
                <a:spcPct val="100000"/>
              </a:lnSpc>
            </a:pPr>
            <a:r>
              <a:rPr b="1" lang="en-US" sz="2400" spc="-1" strike="noStrike">
                <a:solidFill>
                  <a:srgbClr val="ff99cc"/>
                </a:solidFill>
                <a:latin typeface="微軟正黑體"/>
                <a:ea typeface="微軟正黑體"/>
              </a:rPr>
              <a:t>【</a:t>
            </a:r>
            <a:r>
              <a:rPr b="1" lang="en-US" sz="2400" spc="-1" strike="noStrike">
                <a:solidFill>
                  <a:srgbClr val="ff99cc"/>
                </a:solidFill>
                <a:latin typeface="微軟正黑體"/>
                <a:ea typeface="微軟正黑體"/>
              </a:rPr>
              <a:t>Apps.Taipei</a:t>
            </a:r>
            <a:r>
              <a:rPr b="1" lang="en-US" sz="2400" spc="-1" strike="noStrike">
                <a:solidFill>
                  <a:srgbClr val="ff99cc"/>
                </a:solidFill>
                <a:latin typeface="微軟正黑體"/>
                <a:ea typeface="微軟正黑體"/>
              </a:rPr>
              <a:t>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提供臺北市多種生活上所用到的便利應用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APP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，範圍涵蓋交通、旅遊、休閒、健康、學習、防災及市政等資訊，市政服務變得更加便利。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57" name="Picture 1" descr=""/>
          <p:cNvPicPr/>
          <p:nvPr/>
        </p:nvPicPr>
        <p:blipFill>
          <a:blip r:embed="rId5"/>
          <a:stretch/>
        </p:blipFill>
        <p:spPr>
          <a:xfrm>
            <a:off x="2267640" y="3493080"/>
            <a:ext cx="2064240" cy="1170000"/>
          </a:xfrm>
          <a:prstGeom prst="rect">
            <a:avLst/>
          </a:prstGeom>
          <a:ln w="12600">
            <a:noFill/>
          </a:ln>
        </p:spPr>
      </p:pic>
      <p:pic>
        <p:nvPicPr>
          <p:cNvPr id="1358" name="Picture 2" descr=""/>
          <p:cNvPicPr/>
          <p:nvPr/>
        </p:nvPicPr>
        <p:blipFill>
          <a:blip r:embed="rId6"/>
          <a:stretch/>
        </p:blipFill>
        <p:spPr>
          <a:xfrm>
            <a:off x="4348440" y="3435840"/>
            <a:ext cx="1095840" cy="1234440"/>
          </a:xfrm>
          <a:prstGeom prst="rect">
            <a:avLst/>
          </a:prstGeom>
          <a:ln w="12600">
            <a:noFill/>
          </a:ln>
        </p:spPr>
      </p:pic>
      <p:pic>
        <p:nvPicPr>
          <p:cNvPr id="1359" name="Picture 4" descr="C:\Users\AEAA-61089\Desktop\防災APP簡報\drive-download-20200211T010940Z-001\IMG_2753.PNG"/>
          <p:cNvPicPr/>
          <p:nvPr/>
        </p:nvPicPr>
        <p:blipFill>
          <a:blip r:embed="rId7"/>
          <a:stretch/>
        </p:blipFill>
        <p:spPr>
          <a:xfrm>
            <a:off x="6466320" y="1203480"/>
            <a:ext cx="2289960" cy="3224160"/>
          </a:xfrm>
          <a:prstGeom prst="rect">
            <a:avLst/>
          </a:prstGeom>
          <a:ln w="12600">
            <a:noFill/>
          </a:ln>
        </p:spPr>
      </p:pic>
      <p:pic>
        <p:nvPicPr>
          <p:cNvPr id="1360" name="Picture 2" descr=""/>
          <p:cNvPicPr/>
          <p:nvPr/>
        </p:nvPicPr>
        <p:blipFill>
          <a:blip r:embed="rId8"/>
          <a:stretch/>
        </p:blipFill>
        <p:spPr>
          <a:xfrm>
            <a:off x="5344560" y="3439440"/>
            <a:ext cx="1095840" cy="1234440"/>
          </a:xfrm>
          <a:prstGeom prst="rect">
            <a:avLst/>
          </a:prstGeom>
          <a:ln w="12600">
            <a:noFill/>
          </a:ln>
        </p:spPr>
      </p:pic>
      <p:sp>
        <p:nvSpPr>
          <p:cNvPr id="1361" name="CustomShape 5"/>
          <p:cNvSpPr/>
          <p:nvPr/>
        </p:nvSpPr>
        <p:spPr>
          <a:xfrm>
            <a:off x="7902360" y="4229280"/>
            <a:ext cx="853920" cy="574560"/>
          </a:xfrm>
          <a:custGeom>
            <a:avLst/>
            <a:gdLst/>
            <a:ah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c6d9f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2" name="TextShape 6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16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64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1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92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92" strike="noStrike">
                <a:solidFill>
                  <a:srgbClr val="8eb4e3"/>
                </a:solidFill>
                <a:latin typeface="微軟正黑體"/>
                <a:ea typeface="微軟正黑體"/>
              </a:rPr>
              <a:t>水情訊息服務平台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65" name="Group 2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66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67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68" name="CustomShape 3"/>
          <p:cNvSpPr/>
          <p:nvPr/>
        </p:nvSpPr>
        <p:spPr>
          <a:xfrm>
            <a:off x="26640" y="430740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9" name="TextShape 4"/>
          <p:cNvSpPr txBox="1"/>
          <p:nvPr/>
        </p:nvSpPr>
        <p:spPr>
          <a:xfrm>
            <a:off x="2021400" y="1101240"/>
            <a:ext cx="3846960" cy="30470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8eb4e3"/>
                </a:solidFill>
                <a:latin typeface="微軟正黑體"/>
                <a:ea typeface="微軟正黑體"/>
              </a:rPr>
              <a:t>【水情訊息服務平台】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提供水情訊息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分為手機簡訊及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Line)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、防汛資訊及堤外停車場防汛訊息訂閱服務，為了讓民眾於颱風及汛期期間及早採取各種防災措施，以保障自身生命及財產的安全！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70" name="CustomShape 5"/>
          <p:cNvSpPr/>
          <p:nvPr/>
        </p:nvSpPr>
        <p:spPr>
          <a:xfrm>
            <a:off x="155520" y="-144360"/>
            <a:ext cx="304920" cy="30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71" name="Group 6"/>
          <p:cNvGrpSpPr/>
          <p:nvPr/>
        </p:nvGrpSpPr>
        <p:grpSpPr>
          <a:xfrm>
            <a:off x="6084000" y="1203480"/>
            <a:ext cx="2112840" cy="3600360"/>
            <a:chOff x="6084000" y="1203480"/>
            <a:chExt cx="2112840" cy="3600360"/>
          </a:xfrm>
        </p:grpSpPr>
        <p:pic>
          <p:nvPicPr>
            <p:cNvPr id="1372" name="Picture 4" descr="C:\Users\AEAA-61089\Desktop\防災APP簡報\IMG_2755.PNG"/>
            <p:cNvPicPr/>
            <p:nvPr/>
          </p:nvPicPr>
          <p:blipFill>
            <a:blip r:embed="rId5"/>
            <a:stretch/>
          </p:blipFill>
          <p:spPr>
            <a:xfrm>
              <a:off x="6084000" y="1203480"/>
              <a:ext cx="2112840" cy="16711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73" name="Picture 5" descr="C:\Users\AEAA-61089\Desktop\防災APP簡報\IMG_2756.PNG"/>
            <p:cNvPicPr/>
            <p:nvPr/>
          </p:nvPicPr>
          <p:blipFill>
            <a:blip r:embed="rId6"/>
            <a:stretch/>
          </p:blipFill>
          <p:spPr>
            <a:xfrm>
              <a:off x="6121800" y="2874600"/>
              <a:ext cx="1995120" cy="19292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74" name="CustomShape 7"/>
          <p:cNvSpPr/>
          <p:nvPr/>
        </p:nvSpPr>
        <p:spPr>
          <a:xfrm>
            <a:off x="4932000" y="3876120"/>
            <a:ext cx="999360" cy="862920"/>
          </a:xfrm>
          <a:custGeom>
            <a:avLst/>
            <a:gdLst/>
            <a:ah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5" name="TextShape 8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17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CustomShape 1"/>
          <p:cNvSpPr/>
          <p:nvPr/>
        </p:nvSpPr>
        <p:spPr>
          <a:xfrm>
            <a:off x="7668360" y="2283840"/>
            <a:ext cx="1152000" cy="751320"/>
          </a:xfrm>
          <a:custGeom>
            <a:avLst/>
            <a:gdLst/>
            <a:ah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7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78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9933"/>
                </a:solidFill>
                <a:latin typeface="微軟正黑體"/>
                <a:ea typeface="微軟正黑體"/>
              </a:rPr>
              <a:t>租屋安全資訊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79" name="Group 3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80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81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82" name="CustomShape 4"/>
          <p:cNvSpPr/>
          <p:nvPr/>
        </p:nvSpPr>
        <p:spPr>
          <a:xfrm>
            <a:off x="26640" y="46166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TextShape 5"/>
          <p:cNvSpPr txBox="1"/>
          <p:nvPr/>
        </p:nvSpPr>
        <p:spPr>
          <a:xfrm>
            <a:off x="2007000" y="1112760"/>
            <a:ext cx="6664680" cy="1477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9933"/>
                </a:solidFill>
                <a:latin typeface="微軟正黑體"/>
                <a:ea typeface="微軟正黑體"/>
              </a:rPr>
              <a:t>【租屋安全資訊】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提供本市建築物自主維護檢查表、建築物公共安全檢查不合格名單等資訊，藉由瞭解建築物安全資訊保障自身權益，提升市民在外租屋安全。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84" name="Picture 1" descr="C:\Users\AEAA-61089\Desktop\防災APP簡報\IMG_2757.jpg"/>
          <p:cNvPicPr/>
          <p:nvPr/>
        </p:nvPicPr>
        <p:blipFill>
          <a:blip r:embed="rId5"/>
          <a:stretch/>
        </p:blipFill>
        <p:spPr>
          <a:xfrm>
            <a:off x="2267640" y="2730960"/>
            <a:ext cx="1692360" cy="2145240"/>
          </a:xfrm>
          <a:prstGeom prst="rect">
            <a:avLst/>
          </a:prstGeom>
          <a:ln w="12600">
            <a:noFill/>
          </a:ln>
        </p:spPr>
      </p:pic>
      <p:pic>
        <p:nvPicPr>
          <p:cNvPr id="1385" name="Picture 2" descr="C:\Users\AEAA-61089\Desktop\防災APP簡報\IMG_2759.PNG"/>
          <p:cNvPicPr/>
          <p:nvPr/>
        </p:nvPicPr>
        <p:blipFill>
          <a:blip r:embed="rId6"/>
          <a:stretch/>
        </p:blipFill>
        <p:spPr>
          <a:xfrm>
            <a:off x="4068000" y="2730960"/>
            <a:ext cx="1656000" cy="2145240"/>
          </a:xfrm>
          <a:prstGeom prst="rect">
            <a:avLst/>
          </a:prstGeom>
          <a:ln w="12600">
            <a:noFill/>
          </a:ln>
        </p:spPr>
      </p:pic>
      <p:pic>
        <p:nvPicPr>
          <p:cNvPr id="1386" name="Picture 3" descr="C:\Users\AEAA-61089\Desktop\防災APP簡報\IMG_2758.PNG"/>
          <p:cNvPicPr/>
          <p:nvPr/>
        </p:nvPicPr>
        <p:blipFill>
          <a:blip r:embed="rId7"/>
          <a:stretch/>
        </p:blipFill>
        <p:spPr>
          <a:xfrm>
            <a:off x="5868000" y="2730960"/>
            <a:ext cx="1656000" cy="2145240"/>
          </a:xfrm>
          <a:prstGeom prst="rect">
            <a:avLst/>
          </a:prstGeom>
          <a:ln w="12600">
            <a:noFill/>
          </a:ln>
        </p:spPr>
      </p:pic>
      <p:sp>
        <p:nvSpPr>
          <p:cNvPr id="1387" name="TextShape 6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18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CustomShape 1"/>
          <p:cNvSpPr/>
          <p:nvPr/>
        </p:nvSpPr>
        <p:spPr>
          <a:xfrm>
            <a:off x="0" y="1036440"/>
            <a:ext cx="6372360" cy="410544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臺北市行動防災</a:t>
            </a: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APP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096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pic>
        <p:nvPicPr>
          <p:cNvPr id="1097" name="Picture 2" descr="C:\Users\AEAA-61089\Desktop\防災APP簡報\pic-environment-prevention-app-0209-3.jpg"/>
          <p:cNvPicPr/>
          <p:nvPr/>
        </p:nvPicPr>
        <p:blipFill>
          <a:blip r:embed="rId3"/>
          <a:stretch/>
        </p:blipFill>
        <p:spPr>
          <a:xfrm>
            <a:off x="3812760" y="3182040"/>
            <a:ext cx="1047240" cy="1690200"/>
          </a:xfrm>
          <a:prstGeom prst="rect">
            <a:avLst/>
          </a:prstGeom>
          <a:ln w="12600">
            <a:noFill/>
          </a:ln>
        </p:spPr>
      </p:pic>
      <p:sp>
        <p:nvSpPr>
          <p:cNvPr id="1098" name="CustomShape 3"/>
          <p:cNvSpPr/>
          <p:nvPr/>
        </p:nvSpPr>
        <p:spPr>
          <a:xfrm>
            <a:off x="467640" y="1131480"/>
            <a:ext cx="5437080" cy="228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本市行動防災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App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提供停班停課、颱風動態、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CCTV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即時影像、地震速報、避難疏散等重要災害資訊，另有《臺北防災立即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go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》</a:t>
            </a:r>
            <a:r>
              <a:rPr b="0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電子書等功能，可即時查閱各種防災應變常識、提供生活及防災教育相關資訊。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099" name="Picture 2" descr=""/>
          <p:cNvPicPr/>
          <p:nvPr/>
        </p:nvPicPr>
        <p:blipFill>
          <a:blip r:embed="rId4"/>
          <a:stretch/>
        </p:blipFill>
        <p:spPr>
          <a:xfrm>
            <a:off x="2579400" y="3182040"/>
            <a:ext cx="1168920" cy="1694160"/>
          </a:xfrm>
          <a:prstGeom prst="rect">
            <a:avLst/>
          </a:prstGeom>
          <a:ln w="12600">
            <a:noFill/>
          </a:ln>
        </p:spPr>
      </p:pic>
      <p:pic>
        <p:nvPicPr>
          <p:cNvPr id="1100" name="Picture 2" descr="C:\Users\AEAA-61089\Desktop\防災APP簡報\pic-environment-prevention-app-0209-3.jpg"/>
          <p:cNvPicPr/>
          <p:nvPr/>
        </p:nvPicPr>
        <p:blipFill>
          <a:blip r:embed="rId5"/>
          <a:stretch/>
        </p:blipFill>
        <p:spPr>
          <a:xfrm>
            <a:off x="4932000" y="3182040"/>
            <a:ext cx="1096920" cy="1690200"/>
          </a:xfrm>
          <a:prstGeom prst="rect">
            <a:avLst/>
          </a:prstGeom>
          <a:ln w="12600">
            <a:noFill/>
          </a:ln>
        </p:spPr>
      </p:pic>
      <p:pic>
        <p:nvPicPr>
          <p:cNvPr id="1101" name="Picture 4" descr="http://140.112.12.21/site/dppp/images/4_3/4_3_map.png"/>
          <p:cNvPicPr/>
          <p:nvPr/>
        </p:nvPicPr>
        <p:blipFill>
          <a:blip r:embed="rId6"/>
          <a:stretch/>
        </p:blipFill>
        <p:spPr>
          <a:xfrm>
            <a:off x="6444360" y="1179360"/>
            <a:ext cx="2664360" cy="3624840"/>
          </a:xfrm>
          <a:prstGeom prst="rect">
            <a:avLst/>
          </a:prstGeom>
          <a:ln w="12600">
            <a:noFill/>
          </a:ln>
        </p:spPr>
      </p:pic>
      <p:sp>
        <p:nvSpPr>
          <p:cNvPr id="1102" name="CustomShape 4"/>
          <p:cNvSpPr/>
          <p:nvPr/>
        </p:nvSpPr>
        <p:spPr>
          <a:xfrm>
            <a:off x="1043640" y="3584160"/>
            <a:ext cx="1296000" cy="1224000"/>
          </a:xfrm>
          <a:custGeom>
            <a:avLst/>
            <a:gdLst/>
            <a:ah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TextShape 5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CustomShape 1"/>
          <p:cNvSpPr/>
          <p:nvPr/>
        </p:nvSpPr>
        <p:spPr>
          <a:xfrm flipH="1">
            <a:off x="7185960" y="1964160"/>
            <a:ext cx="1251000" cy="944280"/>
          </a:xfrm>
          <a:custGeom>
            <a:avLst/>
            <a:gdLst/>
            <a:ahLst/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89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390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70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en-US" sz="4800" spc="-1" strike="noStrike">
                <a:solidFill>
                  <a:srgbClr val="ffffff"/>
                </a:solidFill>
                <a:latin typeface="Arial"/>
                <a:ea typeface="新細明體"/>
              </a:rPr>
              <a:t>功能選單設定與回饋</a:t>
            </a:r>
            <a:endParaRPr b="0" lang="en-US" sz="4800" spc="-1" strike="noStrike">
              <a:latin typeface="Arial"/>
            </a:endParaRPr>
          </a:p>
        </p:txBody>
      </p:sp>
      <p:grpSp>
        <p:nvGrpSpPr>
          <p:cNvPr id="1391" name="Group 3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392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93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94" name="CustomShape 4"/>
          <p:cNvSpPr/>
          <p:nvPr/>
        </p:nvSpPr>
        <p:spPr>
          <a:xfrm>
            <a:off x="26640" y="48758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5" name="TextShape 5"/>
          <p:cNvSpPr txBox="1"/>
          <p:nvPr/>
        </p:nvSpPr>
        <p:spPr>
          <a:xfrm>
            <a:off x="2123640" y="1131480"/>
            <a:ext cx="6480720" cy="1477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8c8c8c"/>
                </a:solidFill>
                <a:latin typeface="微軟正黑體"/>
                <a:ea typeface="微軟正黑體"/>
              </a:rPr>
              <a:t>【設定與回饋】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提供即時訊息推播服務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開放紅黃線停車及水閘門啟閉通知等訊息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、意見回饋及地震推播訊息，民眾可即時收到各項臺北市生活及防災資訊。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96" name="Picture 1" descr="C:\Users\AEAA-61089\Desktop\防災APP簡報\IMG_2763.PNG"/>
          <p:cNvPicPr/>
          <p:nvPr/>
        </p:nvPicPr>
        <p:blipFill>
          <a:blip r:embed="rId5"/>
          <a:stretch/>
        </p:blipFill>
        <p:spPr>
          <a:xfrm>
            <a:off x="6876360" y="2960640"/>
            <a:ext cx="1728360" cy="1315080"/>
          </a:xfrm>
          <a:prstGeom prst="rect">
            <a:avLst/>
          </a:prstGeom>
          <a:ln w="12600">
            <a:noFill/>
          </a:ln>
        </p:spPr>
      </p:pic>
      <p:pic>
        <p:nvPicPr>
          <p:cNvPr id="1397" name="Picture 2" descr="C:\Users\AEAA-61089\Desktop\防災APP簡報\IMG_2760.PNG"/>
          <p:cNvPicPr/>
          <p:nvPr/>
        </p:nvPicPr>
        <p:blipFill>
          <a:blip r:embed="rId6"/>
          <a:stretch/>
        </p:blipFill>
        <p:spPr>
          <a:xfrm>
            <a:off x="2339640" y="2979720"/>
            <a:ext cx="1728360" cy="1344960"/>
          </a:xfrm>
          <a:prstGeom prst="rect">
            <a:avLst/>
          </a:prstGeom>
          <a:ln w="12600">
            <a:noFill/>
          </a:ln>
        </p:spPr>
      </p:pic>
      <p:pic>
        <p:nvPicPr>
          <p:cNvPr id="1398" name="Picture 3" descr="C:\Users\AEAA-61089\Desktop\防災APP簡報\IMG_2761.PNG"/>
          <p:cNvPicPr/>
          <p:nvPr/>
        </p:nvPicPr>
        <p:blipFill>
          <a:blip r:embed="rId7"/>
          <a:stretch/>
        </p:blipFill>
        <p:spPr>
          <a:xfrm>
            <a:off x="3276000" y="3764160"/>
            <a:ext cx="1728360" cy="1255680"/>
          </a:xfrm>
          <a:prstGeom prst="rect">
            <a:avLst/>
          </a:prstGeom>
          <a:ln w="12600">
            <a:noFill/>
          </a:ln>
        </p:spPr>
      </p:pic>
      <p:pic>
        <p:nvPicPr>
          <p:cNvPr id="1399" name="Picture 4" descr="C:\Users\AEAA-61089\Desktop\防災APP簡報\IMG_2762.PNG"/>
          <p:cNvPicPr/>
          <p:nvPr/>
        </p:nvPicPr>
        <p:blipFill>
          <a:blip r:embed="rId8"/>
          <a:stretch/>
        </p:blipFill>
        <p:spPr>
          <a:xfrm>
            <a:off x="5076000" y="2965320"/>
            <a:ext cx="1728360" cy="1228680"/>
          </a:xfrm>
          <a:prstGeom prst="rect">
            <a:avLst/>
          </a:prstGeom>
          <a:ln w="12600">
            <a:noFill/>
          </a:ln>
        </p:spPr>
      </p:pic>
      <p:sp>
        <p:nvSpPr>
          <p:cNvPr id="1400" name="TextShape 6"/>
          <p:cNvSpPr txBox="1"/>
          <p:nvPr/>
        </p:nvSpPr>
        <p:spPr>
          <a:xfrm>
            <a:off x="5292000" y="4131720"/>
            <a:ext cx="1440000" cy="4568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【需設定</a:t>
            </a:r>
            <a:r>
              <a:rPr b="1" lang="en-US" sz="12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E-Mail</a:t>
            </a:r>
            <a:r>
              <a:rPr b="1" lang="en-US" sz="12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】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1" name="TextShape 7"/>
          <p:cNvSpPr txBox="1"/>
          <p:nvPr/>
        </p:nvSpPr>
        <p:spPr>
          <a:xfrm>
            <a:off x="6948360" y="4131720"/>
            <a:ext cx="1584000" cy="2768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【需設定訊息接收】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2" name="CustomShape 8"/>
          <p:cNvSpPr/>
          <p:nvPr/>
        </p:nvSpPr>
        <p:spPr>
          <a:xfrm rot="5400000">
            <a:off x="2855160" y="4125240"/>
            <a:ext cx="360000" cy="398880"/>
          </a:xfrm>
          <a:custGeom>
            <a:avLst/>
            <a:gdLst/>
            <a:ahLst/>
            <a:rect l="l" t="t" r="r" b="b"/>
            <a:pathLst>
              <a:path w="21600" h="23930">
                <a:moveTo>
                  <a:pt x="0" y="18530"/>
                </a:moveTo>
                <a:lnTo>
                  <a:pt x="13500" y="18530"/>
                </a:lnTo>
                <a:lnTo>
                  <a:pt x="13500" y="5400"/>
                </a:lnTo>
                <a:lnTo>
                  <a:pt x="10800" y="5400"/>
                </a:lnTo>
                <a:lnTo>
                  <a:pt x="16200" y="0"/>
                </a:lnTo>
                <a:lnTo>
                  <a:pt x="21600" y="5400"/>
                </a:lnTo>
                <a:lnTo>
                  <a:pt x="18900" y="5400"/>
                </a:lnTo>
                <a:lnTo>
                  <a:pt x="18900" y="23930"/>
                </a:lnTo>
                <a:lnTo>
                  <a:pt x="0" y="23930"/>
                </a:lnTo>
                <a:close/>
              </a:path>
            </a:pathLst>
          </a:custGeom>
          <a:solidFill>
            <a:srgbClr val="f3929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3" name="TextShape 9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19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Picture 2" descr="C:\Users\AEAA-61089\Desktop\雙人徐\34.png"/>
          <p:cNvPicPr/>
          <p:nvPr/>
        </p:nvPicPr>
        <p:blipFill>
          <a:blip r:embed="rId1"/>
          <a:stretch/>
        </p:blipFill>
        <p:spPr>
          <a:xfrm>
            <a:off x="5436360" y="2499840"/>
            <a:ext cx="3024360" cy="3166920"/>
          </a:xfrm>
          <a:prstGeom prst="rect">
            <a:avLst/>
          </a:prstGeom>
          <a:ln w="12600">
            <a:noFill/>
          </a:ln>
        </p:spPr>
      </p:pic>
      <p:pic>
        <p:nvPicPr>
          <p:cNvPr id="1405" name="Picture 3" descr="C:\Users\AEAA-61089\Desktop\雙人徐\33.png"/>
          <p:cNvPicPr/>
          <p:nvPr/>
        </p:nvPicPr>
        <p:blipFill>
          <a:blip r:embed="rId2"/>
          <a:stretch/>
        </p:blipFill>
        <p:spPr>
          <a:xfrm>
            <a:off x="3204720" y="3886200"/>
            <a:ext cx="2241000" cy="1156320"/>
          </a:xfrm>
          <a:prstGeom prst="rect">
            <a:avLst/>
          </a:prstGeom>
          <a:ln w="12600">
            <a:noFill/>
          </a:ln>
        </p:spPr>
      </p:pic>
      <p:grpSp>
        <p:nvGrpSpPr>
          <p:cNvPr id="1406" name="Group 1"/>
          <p:cNvGrpSpPr/>
          <p:nvPr/>
        </p:nvGrpSpPr>
        <p:grpSpPr>
          <a:xfrm>
            <a:off x="1410120" y="1657800"/>
            <a:ext cx="6186240" cy="1274040"/>
            <a:chOff x="1410120" y="1657800"/>
            <a:chExt cx="6186240" cy="1274040"/>
          </a:xfrm>
        </p:grpSpPr>
        <p:cxnSp>
          <p:nvCxnSpPr>
            <p:cNvPr id="1407" name="Line 2"/>
            <p:cNvCxnSpPr/>
            <p:nvPr/>
          </p:nvCxnSpPr>
          <p:spPr>
            <a:xfrm>
              <a:off x="1410120" y="1657800"/>
              <a:ext cx="6074640" cy="360"/>
            </a:xfrm>
            <a:prstGeom prst="straightConnector1">
              <a:avLst/>
            </a:prstGeom>
            <a:ln w="28440">
              <a:solidFill>
                <a:srgbClr val="f2f2f2"/>
              </a:solidFill>
              <a:custDash>
                <a:ds d="301000" sp="301000"/>
              </a:custDash>
              <a:miter/>
            </a:ln>
          </p:spPr>
        </p:cxnSp>
        <p:cxnSp>
          <p:nvCxnSpPr>
            <p:cNvPr id="1408" name="Line 3"/>
            <p:cNvCxnSpPr/>
            <p:nvPr/>
          </p:nvCxnSpPr>
          <p:spPr>
            <a:xfrm>
              <a:off x="1410120" y="2241360"/>
              <a:ext cx="6186600" cy="360"/>
            </a:xfrm>
            <a:prstGeom prst="straightConnector1">
              <a:avLst/>
            </a:prstGeom>
            <a:ln w="28440">
              <a:solidFill>
                <a:srgbClr val="f2f2f2"/>
              </a:solidFill>
              <a:custDash>
                <a:ds d="301000" sp="301000"/>
              </a:custDash>
              <a:miter/>
            </a:ln>
          </p:spPr>
        </p:cxnSp>
        <p:cxnSp>
          <p:nvCxnSpPr>
            <p:cNvPr id="1409" name="Line 4"/>
            <p:cNvCxnSpPr/>
            <p:nvPr/>
          </p:nvCxnSpPr>
          <p:spPr>
            <a:xfrm>
              <a:off x="1439280" y="2931840"/>
              <a:ext cx="6060240" cy="360"/>
            </a:xfrm>
            <a:prstGeom prst="straightConnector1">
              <a:avLst/>
            </a:prstGeom>
            <a:ln w="28440">
              <a:solidFill>
                <a:srgbClr val="f2f2f2"/>
              </a:solidFill>
              <a:custDash>
                <a:ds d="301000" sp="301000"/>
              </a:custDash>
              <a:miter/>
            </a:ln>
          </p:spPr>
        </p:cxnSp>
      </p:grpSp>
      <p:sp>
        <p:nvSpPr>
          <p:cNvPr id="1410" name="TextShape 5"/>
          <p:cNvSpPr txBox="1"/>
          <p:nvPr/>
        </p:nvSpPr>
        <p:spPr>
          <a:xfrm>
            <a:off x="899640" y="771480"/>
            <a:ext cx="5519520" cy="26776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  <a:spcBef>
                <a:spcPts val="3600"/>
              </a:spcBef>
            </a:pPr>
            <a:r>
              <a:rPr b="0" lang="en-US" sz="2800" spc="-1" strike="noStrike">
                <a:solidFill>
                  <a:srgbClr val="0066ff"/>
                </a:solidFill>
                <a:latin typeface="微軟正黑體"/>
                <a:ea typeface="微軟正黑體"/>
              </a:rPr>
              <a:t>    </a:t>
            </a:r>
            <a:r>
              <a:rPr b="0" lang="en-US" sz="2800" spc="-1" strike="noStrike">
                <a:solidFill>
                  <a:srgbClr val="0066ff"/>
                </a:solidFill>
                <a:latin typeface="微軟正黑體"/>
                <a:ea typeface="微軟正黑體"/>
              </a:rPr>
              <a:t>臺北市行動防災</a:t>
            </a:r>
            <a:r>
              <a:rPr b="0" lang="en-US" sz="2800" spc="-1" strike="noStrike">
                <a:solidFill>
                  <a:srgbClr val="0066ff"/>
                </a:solidFill>
                <a:latin typeface="微軟正黑體"/>
                <a:ea typeface="微軟正黑體"/>
              </a:rPr>
              <a:t>APP</a:t>
            </a:r>
            <a:r>
              <a:rPr b="0" lang="en-US" sz="2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，讓您行動防災一把抓、生命財產安全攏免驚，提供災前接收即時資訊，災中掌握避難資訊，遇災保命何處去？馬上將這麼優質的</a:t>
            </a:r>
            <a:r>
              <a:rPr b="0" lang="en-US" sz="2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APP</a:t>
            </a:r>
            <a:r>
              <a:rPr b="0" lang="en-US" sz="2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推薦給親朋好友吧！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11" name="Picture 3" descr=""/>
          <p:cNvPicPr/>
          <p:nvPr/>
        </p:nvPicPr>
        <p:blipFill>
          <a:blip r:embed="rId3"/>
          <a:stretch/>
        </p:blipFill>
        <p:spPr>
          <a:xfrm>
            <a:off x="6529320" y="906120"/>
            <a:ext cx="1898280" cy="1866960"/>
          </a:xfrm>
          <a:prstGeom prst="rect">
            <a:avLst/>
          </a:prstGeom>
          <a:ln w="12600">
            <a:noFill/>
          </a:ln>
        </p:spPr>
      </p:pic>
      <p:pic>
        <p:nvPicPr>
          <p:cNvPr id="1412" name="Picture 7" descr=""/>
          <p:cNvPicPr/>
          <p:nvPr/>
        </p:nvPicPr>
        <p:blipFill>
          <a:blip r:embed="rId4"/>
          <a:stretch/>
        </p:blipFill>
        <p:spPr>
          <a:xfrm>
            <a:off x="2699640" y="3157920"/>
            <a:ext cx="684360" cy="671040"/>
          </a:xfrm>
          <a:prstGeom prst="rect">
            <a:avLst/>
          </a:prstGeom>
          <a:ln w="12600">
            <a:noFill/>
          </a:ln>
        </p:spPr>
      </p:pic>
      <p:pic>
        <p:nvPicPr>
          <p:cNvPr id="1413" name="Picture 8" descr=""/>
          <p:cNvPicPr/>
          <p:nvPr/>
        </p:nvPicPr>
        <p:blipFill>
          <a:blip r:embed="rId5"/>
          <a:stretch/>
        </p:blipFill>
        <p:spPr>
          <a:xfrm>
            <a:off x="3384000" y="3172680"/>
            <a:ext cx="705240" cy="656280"/>
          </a:xfrm>
          <a:prstGeom prst="rect">
            <a:avLst/>
          </a:prstGeom>
          <a:ln w="12600">
            <a:noFill/>
          </a:ln>
        </p:spPr>
      </p:pic>
      <p:pic>
        <p:nvPicPr>
          <p:cNvPr id="1414" name="Picture 9" descr=""/>
          <p:cNvPicPr/>
          <p:nvPr/>
        </p:nvPicPr>
        <p:blipFill>
          <a:blip r:embed="rId6"/>
          <a:stretch/>
        </p:blipFill>
        <p:spPr>
          <a:xfrm>
            <a:off x="4810320" y="3103560"/>
            <a:ext cx="740160" cy="653400"/>
          </a:xfrm>
          <a:prstGeom prst="rect">
            <a:avLst/>
          </a:prstGeom>
          <a:ln w="12600">
            <a:noFill/>
          </a:ln>
        </p:spPr>
      </p:pic>
      <p:pic>
        <p:nvPicPr>
          <p:cNvPr id="1415" name="Picture 10" descr=""/>
          <p:cNvPicPr/>
          <p:nvPr/>
        </p:nvPicPr>
        <p:blipFill>
          <a:blip r:embed="rId7"/>
          <a:stretch/>
        </p:blipFill>
        <p:spPr>
          <a:xfrm>
            <a:off x="4100040" y="3129840"/>
            <a:ext cx="687960" cy="627120"/>
          </a:xfrm>
          <a:prstGeom prst="rect">
            <a:avLst/>
          </a:prstGeom>
          <a:ln w="12600">
            <a:noFill/>
          </a:ln>
        </p:spPr>
      </p:pic>
      <p:pic>
        <p:nvPicPr>
          <p:cNvPr id="1416" name="Picture 11" descr=""/>
          <p:cNvPicPr/>
          <p:nvPr/>
        </p:nvPicPr>
        <p:blipFill>
          <a:blip r:embed="rId8"/>
          <a:stretch/>
        </p:blipFill>
        <p:spPr>
          <a:xfrm>
            <a:off x="5574600" y="3112920"/>
            <a:ext cx="720000" cy="644040"/>
          </a:xfrm>
          <a:prstGeom prst="rect">
            <a:avLst/>
          </a:prstGeom>
          <a:ln w="12600">
            <a:noFill/>
          </a:ln>
        </p:spPr>
      </p:pic>
      <p:pic>
        <p:nvPicPr>
          <p:cNvPr id="1417" name="Picture 12" descr=""/>
          <p:cNvPicPr/>
          <p:nvPr/>
        </p:nvPicPr>
        <p:blipFill>
          <a:blip r:embed="rId9"/>
          <a:stretch/>
        </p:blipFill>
        <p:spPr>
          <a:xfrm>
            <a:off x="6294600" y="3103200"/>
            <a:ext cx="751680" cy="654120"/>
          </a:xfrm>
          <a:prstGeom prst="rect">
            <a:avLst/>
          </a:prstGeom>
          <a:ln w="12600">
            <a:noFill/>
          </a:ln>
        </p:spPr>
      </p:pic>
      <p:pic>
        <p:nvPicPr>
          <p:cNvPr id="1418" name="Picture 13" descr=""/>
          <p:cNvPicPr/>
          <p:nvPr/>
        </p:nvPicPr>
        <p:blipFill>
          <a:blip r:embed="rId10"/>
          <a:stretch/>
        </p:blipFill>
        <p:spPr>
          <a:xfrm>
            <a:off x="7014600" y="3075840"/>
            <a:ext cx="721080" cy="681120"/>
          </a:xfrm>
          <a:prstGeom prst="rect">
            <a:avLst/>
          </a:prstGeom>
          <a:ln w="12600">
            <a:noFill/>
          </a:ln>
        </p:spPr>
      </p:pic>
      <p:pic>
        <p:nvPicPr>
          <p:cNvPr id="1419" name="Picture 14" descr=""/>
          <p:cNvPicPr/>
          <p:nvPr/>
        </p:nvPicPr>
        <p:blipFill>
          <a:blip r:embed="rId11"/>
          <a:stretch/>
        </p:blipFill>
        <p:spPr>
          <a:xfrm>
            <a:off x="7734600" y="3112560"/>
            <a:ext cx="679680" cy="644760"/>
          </a:xfrm>
          <a:prstGeom prst="rect">
            <a:avLst/>
          </a:prstGeom>
          <a:ln w="12600">
            <a:noFill/>
          </a:ln>
        </p:spPr>
      </p:pic>
      <p:sp>
        <p:nvSpPr>
          <p:cNvPr id="1420" name="CustomShape 6"/>
          <p:cNvSpPr/>
          <p:nvPr/>
        </p:nvSpPr>
        <p:spPr>
          <a:xfrm>
            <a:off x="6300360" y="2809080"/>
            <a:ext cx="247716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f39293"/>
                </a:solidFill>
                <a:latin typeface="Segoe Script"/>
                <a:ea typeface="Arial Unicode MS"/>
              </a:rPr>
              <a:t>More than you think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421" name="TextShape 7"/>
          <p:cNvSpPr txBox="1"/>
          <p:nvPr/>
        </p:nvSpPr>
        <p:spPr>
          <a:xfrm>
            <a:off x="8676360" y="4772520"/>
            <a:ext cx="576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20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CustomShape 1"/>
          <p:cNvSpPr/>
          <p:nvPr/>
        </p:nvSpPr>
        <p:spPr>
          <a:xfrm>
            <a:off x="6876360" y="1231920"/>
            <a:ext cx="1944360" cy="3643920"/>
          </a:xfrm>
          <a:custGeom>
            <a:avLst/>
            <a:gdLst/>
            <a:ah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5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下載與安裝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106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107" name="TextShape 3"/>
          <p:cNvSpPr txBox="1"/>
          <p:nvPr/>
        </p:nvSpPr>
        <p:spPr>
          <a:xfrm>
            <a:off x="1043640" y="1293840"/>
            <a:ext cx="5508360" cy="1278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lvl="1">
              <a:lnSpc>
                <a:spcPts val="2200"/>
              </a:lnSpc>
              <a:spcBef>
                <a:spcPts val="499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iPhone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使用者請先到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APP Store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下載</a:t>
            </a:r>
            <a:endParaRPr b="0" lang="en-US" sz="2200" spc="-1" strike="noStrike">
              <a:latin typeface="Arial"/>
            </a:endParaRPr>
          </a:p>
          <a:p>
            <a:pPr lvl="1">
              <a:lnSpc>
                <a:spcPts val="2200"/>
              </a:lnSpc>
              <a:spcBef>
                <a:spcPts val="499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Android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裝置使用者請先到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Google Play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商店</a:t>
            </a:r>
            <a:endParaRPr b="0" lang="en-US" sz="2200" spc="-1" strike="noStrike">
              <a:latin typeface="Arial"/>
            </a:endParaRPr>
          </a:p>
          <a:p>
            <a:pPr lvl="1">
              <a:lnSpc>
                <a:spcPts val="2200"/>
              </a:lnSpc>
              <a:spcBef>
                <a:spcPts val="499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搜尋關鍵字：「臺北市行動防災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APP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」或是</a:t>
            </a:r>
            <a:endParaRPr b="0" lang="en-US" sz="2200" spc="-1" strike="noStrike">
              <a:latin typeface="Arial"/>
            </a:endParaRPr>
          </a:p>
          <a:p>
            <a:pPr lvl="1">
              <a:lnSpc>
                <a:spcPts val="2200"/>
              </a:lnSpc>
              <a:spcBef>
                <a:spcPts val="499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                     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「臺北市政府」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108" name="Group 4"/>
          <p:cNvGrpSpPr/>
          <p:nvPr/>
        </p:nvGrpSpPr>
        <p:grpSpPr>
          <a:xfrm>
            <a:off x="316080" y="1491480"/>
            <a:ext cx="720000" cy="720000"/>
            <a:chOff x="316080" y="1491480"/>
            <a:chExt cx="720000" cy="720000"/>
          </a:xfrm>
        </p:grpSpPr>
        <p:sp>
          <p:nvSpPr>
            <p:cNvPr id="1109" name="CustomShape 5"/>
            <p:cNvSpPr/>
            <p:nvPr/>
          </p:nvSpPr>
          <p:spPr>
            <a:xfrm>
              <a:off x="316080" y="1491480"/>
              <a:ext cx="720000" cy="72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TextShape 6"/>
            <p:cNvSpPr txBox="1"/>
            <p:nvPr/>
          </p:nvSpPr>
          <p:spPr>
            <a:xfrm>
              <a:off x="316080" y="1559160"/>
              <a:ext cx="720000" cy="58464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1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200" spc="-1" strike="noStrike">
                  <a:solidFill>
                    <a:srgbClr val="ffffff"/>
                  </a:solidFill>
                  <a:latin typeface="微軟正黑體"/>
                  <a:ea typeface="Arial Unicode MS"/>
                </a:rPr>
                <a:t>載</a:t>
              </a:r>
              <a:endParaRPr b="0" lang="en-US" sz="3200" spc="-1" strike="noStrike">
                <a:latin typeface="Arial"/>
              </a:endParaRPr>
            </a:p>
          </p:txBody>
        </p:sp>
      </p:grpSp>
      <p:grpSp>
        <p:nvGrpSpPr>
          <p:cNvPr id="1111" name="Group 7"/>
          <p:cNvGrpSpPr/>
          <p:nvPr/>
        </p:nvGrpSpPr>
        <p:grpSpPr>
          <a:xfrm>
            <a:off x="323640" y="2787840"/>
            <a:ext cx="720000" cy="720000"/>
            <a:chOff x="323640" y="2787840"/>
            <a:chExt cx="720000" cy="720000"/>
          </a:xfrm>
        </p:grpSpPr>
        <p:sp>
          <p:nvSpPr>
            <p:cNvPr id="1112" name="CustomShape 8"/>
            <p:cNvSpPr/>
            <p:nvPr/>
          </p:nvSpPr>
          <p:spPr>
            <a:xfrm>
              <a:off x="323640" y="2787840"/>
              <a:ext cx="720000" cy="72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TextShape 9"/>
            <p:cNvSpPr txBox="1"/>
            <p:nvPr/>
          </p:nvSpPr>
          <p:spPr>
            <a:xfrm>
              <a:off x="323640" y="2855520"/>
              <a:ext cx="720000" cy="58464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1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3200" spc="-1" strike="noStrike">
                  <a:solidFill>
                    <a:srgbClr val="ffffff"/>
                  </a:solidFill>
                  <a:latin typeface="微軟正黑體"/>
                  <a:ea typeface="微軟正黑體"/>
                </a:rPr>
                <a:t>設</a:t>
              </a:r>
              <a:endParaRPr b="0" lang="en-US" sz="3200" spc="-1" strike="noStrike">
                <a:latin typeface="Arial"/>
              </a:endParaRPr>
            </a:p>
          </p:txBody>
        </p:sp>
      </p:grpSp>
      <p:grpSp>
        <p:nvGrpSpPr>
          <p:cNvPr id="1114" name="Group 10"/>
          <p:cNvGrpSpPr/>
          <p:nvPr/>
        </p:nvGrpSpPr>
        <p:grpSpPr>
          <a:xfrm>
            <a:off x="323640" y="3723840"/>
            <a:ext cx="720000" cy="720000"/>
            <a:chOff x="323640" y="3723840"/>
            <a:chExt cx="720000" cy="720000"/>
          </a:xfrm>
        </p:grpSpPr>
        <p:sp>
          <p:nvSpPr>
            <p:cNvPr id="1115" name="CustomShape 11"/>
            <p:cNvSpPr/>
            <p:nvPr/>
          </p:nvSpPr>
          <p:spPr>
            <a:xfrm>
              <a:off x="323640" y="3723840"/>
              <a:ext cx="720000" cy="72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lose/>
                </a:path>
              </a:pathLst>
            </a:custGeom>
            <a:solidFill>
              <a:srgbClr val="eb494b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TextShape 12"/>
            <p:cNvSpPr txBox="1"/>
            <p:nvPr/>
          </p:nvSpPr>
          <p:spPr>
            <a:xfrm>
              <a:off x="323640" y="3791520"/>
              <a:ext cx="720000" cy="58464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1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3200" spc="-1" strike="noStrike">
                  <a:solidFill>
                    <a:srgbClr val="ffffff"/>
                  </a:solidFill>
                  <a:latin typeface="微軟正黑體"/>
                  <a:ea typeface="微軟正黑體"/>
                </a:rPr>
                <a:t>網</a:t>
              </a:r>
              <a:endParaRPr b="0" lang="en-US" sz="3200" spc="-1" strike="noStrike">
                <a:latin typeface="Arial"/>
              </a:endParaRPr>
            </a:p>
          </p:txBody>
        </p:sp>
      </p:grpSp>
      <p:sp>
        <p:nvSpPr>
          <p:cNvPr id="1117" name="TextShape 13"/>
          <p:cNvSpPr txBox="1"/>
          <p:nvPr/>
        </p:nvSpPr>
        <p:spPr>
          <a:xfrm>
            <a:off x="1043640" y="2787840"/>
            <a:ext cx="5832720" cy="7156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lvl="1">
              <a:lnSpc>
                <a:spcPts val="2401"/>
              </a:lnSpc>
              <a:spcBef>
                <a:spcPts val="499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至手機裝置的「設定」中開啟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GPS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定位及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Wifi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或行動數據網路，之後即可開始使用。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118" name="CustomShape 14"/>
          <p:cNvSpPr/>
          <p:nvPr/>
        </p:nvSpPr>
        <p:spPr>
          <a:xfrm>
            <a:off x="1043640" y="3651840"/>
            <a:ext cx="3975480" cy="109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連結網址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Android: https://goo.gl/S07bSe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iOs: https://goo.gl/jdRTSD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119" name="Picture 2" descr=""/>
          <p:cNvPicPr/>
          <p:nvPr/>
        </p:nvPicPr>
        <p:blipFill>
          <a:blip r:embed="rId3"/>
          <a:stretch/>
        </p:blipFill>
        <p:spPr>
          <a:xfrm>
            <a:off x="7380360" y="1838880"/>
            <a:ext cx="892080" cy="876960"/>
          </a:xfrm>
          <a:prstGeom prst="rect">
            <a:avLst/>
          </a:prstGeom>
          <a:ln w="12600">
            <a:noFill/>
          </a:ln>
        </p:spPr>
      </p:pic>
      <p:pic>
        <p:nvPicPr>
          <p:cNvPr id="1120" name="Picture 3" descr=""/>
          <p:cNvPicPr/>
          <p:nvPr/>
        </p:nvPicPr>
        <p:blipFill>
          <a:blip r:embed="rId4"/>
          <a:stretch/>
        </p:blipFill>
        <p:spPr>
          <a:xfrm>
            <a:off x="7424640" y="3075840"/>
            <a:ext cx="820080" cy="816480"/>
          </a:xfrm>
          <a:prstGeom prst="rect">
            <a:avLst/>
          </a:prstGeom>
          <a:ln w="12600">
            <a:noFill/>
          </a:ln>
        </p:spPr>
      </p:pic>
      <p:sp>
        <p:nvSpPr>
          <p:cNvPr id="1121" name="CustomShape 15"/>
          <p:cNvSpPr/>
          <p:nvPr/>
        </p:nvSpPr>
        <p:spPr>
          <a:xfrm>
            <a:off x="7354440" y="2643840"/>
            <a:ext cx="88308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Andirod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22" name="CustomShape 16"/>
          <p:cNvSpPr/>
          <p:nvPr/>
        </p:nvSpPr>
        <p:spPr>
          <a:xfrm>
            <a:off x="7562520" y="3845160"/>
            <a:ext cx="532440" cy="33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 Unicode MS"/>
              </a:rPr>
              <a:t>IOS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23" name="CustomShape 17"/>
          <p:cNvSpPr/>
          <p:nvPr/>
        </p:nvSpPr>
        <p:spPr>
          <a:xfrm>
            <a:off x="5308920" y="3440160"/>
            <a:ext cx="1325880" cy="1327680"/>
          </a:xfrm>
          <a:custGeom>
            <a:avLst/>
            <a:gdLst/>
            <a:ah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ceeab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TextShape 18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extShape 1"/>
          <p:cNvSpPr txBox="1"/>
          <p:nvPr/>
        </p:nvSpPr>
        <p:spPr>
          <a:xfrm>
            <a:off x="5004000" y="1203480"/>
            <a:ext cx="3765240" cy="2154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271440" indent="-271440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【操作說明】</a:t>
            </a:r>
            <a:endParaRPr b="0" lang="en-US" sz="2400" spc="-1" strike="noStrike">
              <a:latin typeface="Arial"/>
            </a:endParaRPr>
          </a:p>
          <a:p>
            <a:pPr marL="244440" indent="-24444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1.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點選資訊選項【雨量資訊】後，可看到所選擇資訊內容。</a:t>
            </a:r>
            <a:endParaRPr b="0" lang="en-US" sz="2200" spc="-1" strike="noStrike">
              <a:latin typeface="Arial"/>
            </a:endParaRPr>
          </a:p>
          <a:p>
            <a:pPr marL="271440" indent="-271440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2.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點選左上方按鍵 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，可回到主畫面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功能選單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126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操作說明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127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128" name="TextShape 3"/>
          <p:cNvSpPr txBox="1"/>
          <p:nvPr/>
        </p:nvSpPr>
        <p:spPr>
          <a:xfrm>
            <a:off x="5292000" y="1434240"/>
            <a:ext cx="3477240" cy="2054880"/>
          </a:xfrm>
          <a:prstGeom prst="rect">
            <a:avLst/>
          </a:prstGeom>
          <a:noFill/>
          <a:ln>
            <a:noFill/>
          </a:ln>
        </p:spPr>
      </p:sp>
      <p:pic>
        <p:nvPicPr>
          <p:cNvPr id="1129" name="Picture 4" descr="C:\Users\AEAA-61089\Desktop\IMG_2704.PNG"/>
          <p:cNvPicPr/>
          <p:nvPr/>
        </p:nvPicPr>
        <p:blipFill>
          <a:blip r:embed="rId3"/>
          <a:stretch/>
        </p:blipFill>
        <p:spPr>
          <a:xfrm>
            <a:off x="2922120" y="1225440"/>
            <a:ext cx="2023920" cy="3600000"/>
          </a:xfrm>
          <a:prstGeom prst="rect">
            <a:avLst/>
          </a:prstGeom>
          <a:ln w="12600">
            <a:noFill/>
          </a:ln>
        </p:spPr>
      </p:pic>
      <p:pic>
        <p:nvPicPr>
          <p:cNvPr id="1130" name="Picture 5" descr="C:\Users\AEAA-61089\Desktop\IMG_2703.PNG"/>
          <p:cNvPicPr/>
          <p:nvPr/>
        </p:nvPicPr>
        <p:blipFill>
          <a:blip r:embed="rId4"/>
          <a:stretch/>
        </p:blipFill>
        <p:spPr>
          <a:xfrm>
            <a:off x="779400" y="1233360"/>
            <a:ext cx="1768680" cy="3600000"/>
          </a:xfrm>
          <a:prstGeom prst="rect">
            <a:avLst/>
          </a:prstGeom>
          <a:ln w="12600">
            <a:noFill/>
          </a:ln>
        </p:spPr>
      </p:pic>
      <p:sp>
        <p:nvSpPr>
          <p:cNvPr id="1131" name="CustomShape 4"/>
          <p:cNvSpPr/>
          <p:nvPr/>
        </p:nvSpPr>
        <p:spPr>
          <a:xfrm>
            <a:off x="2555640" y="2773440"/>
            <a:ext cx="353160" cy="504000"/>
          </a:xfrm>
          <a:custGeom>
            <a:avLst/>
            <a:gdLst/>
            <a:ahLst/>
            <a:rect l="0" t="0" r="r" b="b"/>
            <a:pathLst>
              <a:path w="983" h="1401">
                <a:moveTo>
                  <a:pt x="0" y="273"/>
                </a:moveTo>
                <a:lnTo>
                  <a:pt x="422" y="273"/>
                </a:lnTo>
                <a:lnTo>
                  <a:pt x="422" y="0"/>
                </a:lnTo>
                <a:lnTo>
                  <a:pt x="982" y="700"/>
                </a:lnTo>
                <a:lnTo>
                  <a:pt x="422" y="1400"/>
                </a:lnTo>
                <a:lnTo>
                  <a:pt x="422" y="1127"/>
                </a:lnTo>
                <a:lnTo>
                  <a:pt x="0" y="1127"/>
                </a:lnTo>
                <a:lnTo>
                  <a:pt x="0" y="273"/>
                </a:lnTo>
              </a:path>
            </a:pathLst>
          </a:custGeom>
          <a:solidFill>
            <a:srgbClr val="bfbfbf"/>
          </a:solidFill>
          <a:ln w="57240">
            <a:solidFill>
              <a:srgbClr val="59595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132" name="Picture 4" descr="C:\Users\AEAA-61089\Desktop\IMG_2704.PNG"/>
          <p:cNvPicPr/>
          <p:nvPr/>
        </p:nvPicPr>
        <p:blipFill>
          <a:blip r:embed="rId5"/>
          <a:stretch/>
        </p:blipFill>
        <p:spPr>
          <a:xfrm>
            <a:off x="7339680" y="2638080"/>
            <a:ext cx="323640" cy="295200"/>
          </a:xfrm>
          <a:prstGeom prst="rect">
            <a:avLst/>
          </a:prstGeom>
          <a:ln w="12600">
            <a:noFill/>
          </a:ln>
        </p:spPr>
      </p:pic>
      <p:sp>
        <p:nvSpPr>
          <p:cNvPr id="1133" name="CustomShape 5"/>
          <p:cNvSpPr/>
          <p:nvPr/>
        </p:nvSpPr>
        <p:spPr>
          <a:xfrm>
            <a:off x="2863080" y="1143720"/>
            <a:ext cx="459720" cy="434880"/>
          </a:xfrm>
          <a:custGeom>
            <a:avLst/>
            <a:gdLst/>
            <a:ahLst/>
            <a:rect l="l" t="t" r="r" b="b"/>
            <a:pathLst>
              <a:path w="22833" h="21600">
                <a:moveTo>
                  <a:pt x="0" y="10800"/>
                </a:move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6"/>
          <p:cNvSpPr/>
          <p:nvPr/>
        </p:nvSpPr>
        <p:spPr>
          <a:xfrm>
            <a:off x="747720" y="1514520"/>
            <a:ext cx="1800360" cy="29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7"/>
          <p:cNvSpPr/>
          <p:nvPr/>
        </p:nvSpPr>
        <p:spPr>
          <a:xfrm>
            <a:off x="301680" y="135252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1.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36" name="CustomShape 8"/>
          <p:cNvSpPr/>
          <p:nvPr/>
        </p:nvSpPr>
        <p:spPr>
          <a:xfrm>
            <a:off x="2483640" y="1275480"/>
            <a:ext cx="442800" cy="45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2.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37" name="CustomShape 9"/>
          <p:cNvSpPr/>
          <p:nvPr/>
        </p:nvSpPr>
        <p:spPr>
          <a:xfrm>
            <a:off x="7236360" y="3939840"/>
            <a:ext cx="1324800" cy="885600"/>
          </a:xfrm>
          <a:custGeom>
            <a:avLst/>
            <a:gdLst/>
            <a:ahLst/>
            <a:rect l="l" t="t" r="r" b="b"/>
            <a:pathLst>
              <a:path w="3239999" h="3033849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TextShape 10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grpSp>
        <p:nvGrpSpPr>
          <p:cNvPr id="1140" name="Group 1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141" name="Picture 3" descr="C:\Users\AEAA-61089\Desktop\IMG_2702.jpg"/>
            <p:cNvPicPr/>
            <p:nvPr/>
          </p:nvPicPr>
          <p:blipFill>
            <a:blip r:embed="rId3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42" name="Picture 2" descr="C:\Users\AEAA-61089\Desktop\IMG_2701.jpg"/>
            <p:cNvPicPr/>
            <p:nvPr/>
          </p:nvPicPr>
          <p:blipFill>
            <a:blip r:embed="rId4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143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氣象雲圖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144" name="CustomShape 3"/>
          <p:cNvSpPr/>
          <p:nvPr/>
        </p:nvSpPr>
        <p:spPr>
          <a:xfrm>
            <a:off x="26640" y="10364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145" name="Picture 2" descr="C:\Users\AEAA-61089\Desktop\防災APP簡報\drive-download-20200207T030632Z-001\IMG_2705.PNG"/>
          <p:cNvPicPr/>
          <p:nvPr/>
        </p:nvPicPr>
        <p:blipFill>
          <a:blip r:embed="rId5"/>
          <a:stretch/>
        </p:blipFill>
        <p:spPr>
          <a:xfrm>
            <a:off x="5364000" y="1203480"/>
            <a:ext cx="1620000" cy="1836000"/>
          </a:xfrm>
          <a:prstGeom prst="rect">
            <a:avLst/>
          </a:prstGeom>
          <a:ln w="12600">
            <a:noFill/>
          </a:ln>
        </p:spPr>
      </p:pic>
      <p:pic>
        <p:nvPicPr>
          <p:cNvPr id="1146" name="Picture 3" descr="C:\Users\AEAA-61089\Desktop\防災APP簡報\drive-download-20200207T030632Z-001\IMG_2706.PNG"/>
          <p:cNvPicPr/>
          <p:nvPr/>
        </p:nvPicPr>
        <p:blipFill>
          <a:blip r:embed="rId6"/>
          <a:stretch/>
        </p:blipFill>
        <p:spPr>
          <a:xfrm>
            <a:off x="7092360" y="1203480"/>
            <a:ext cx="1620000" cy="1836000"/>
          </a:xfrm>
          <a:prstGeom prst="rect">
            <a:avLst/>
          </a:prstGeom>
          <a:ln w="12600">
            <a:noFill/>
          </a:ln>
        </p:spPr>
      </p:pic>
      <p:pic>
        <p:nvPicPr>
          <p:cNvPr id="1147" name="Picture 4" descr="C:\Users\AEAA-61089\Desktop\防災APP簡報\drive-download-20200207T030632Z-001\IMG_2707.PNG"/>
          <p:cNvPicPr/>
          <p:nvPr/>
        </p:nvPicPr>
        <p:blipFill>
          <a:blip r:embed="rId7"/>
          <a:stretch/>
        </p:blipFill>
        <p:spPr>
          <a:xfrm>
            <a:off x="5369400" y="3075840"/>
            <a:ext cx="1620000" cy="1957680"/>
          </a:xfrm>
          <a:prstGeom prst="rect">
            <a:avLst/>
          </a:prstGeom>
          <a:ln w="12600">
            <a:noFill/>
          </a:ln>
        </p:spPr>
      </p:pic>
      <p:pic>
        <p:nvPicPr>
          <p:cNvPr id="1148" name="Picture 5" descr="C:\Users\AEAA-61089\Desktop\防災APP簡報\drive-download-20200207T030632Z-001\IMG_2708.PNG"/>
          <p:cNvPicPr/>
          <p:nvPr/>
        </p:nvPicPr>
        <p:blipFill>
          <a:blip r:embed="rId8"/>
          <a:stretch/>
        </p:blipFill>
        <p:spPr>
          <a:xfrm>
            <a:off x="7092360" y="3075840"/>
            <a:ext cx="1620000" cy="1908000"/>
          </a:xfrm>
          <a:prstGeom prst="rect">
            <a:avLst/>
          </a:prstGeom>
          <a:ln w="12600">
            <a:noFill/>
          </a:ln>
        </p:spPr>
      </p:pic>
      <p:sp>
        <p:nvSpPr>
          <p:cNvPr id="1149" name="CustomShape 4"/>
          <p:cNvSpPr/>
          <p:nvPr/>
        </p:nvSpPr>
        <p:spPr>
          <a:xfrm>
            <a:off x="5364000" y="1322640"/>
            <a:ext cx="372960" cy="20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5"/>
          <p:cNvSpPr/>
          <p:nvPr/>
        </p:nvSpPr>
        <p:spPr>
          <a:xfrm>
            <a:off x="8316360" y="3200400"/>
            <a:ext cx="372960" cy="20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6"/>
          <p:cNvSpPr/>
          <p:nvPr/>
        </p:nvSpPr>
        <p:spPr>
          <a:xfrm>
            <a:off x="6196320" y="3202560"/>
            <a:ext cx="372960" cy="20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7"/>
          <p:cNvSpPr/>
          <p:nvPr/>
        </p:nvSpPr>
        <p:spPr>
          <a:xfrm>
            <a:off x="7524360" y="1331280"/>
            <a:ext cx="372960" cy="20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TextShape 8"/>
          <p:cNvSpPr txBox="1"/>
          <p:nvPr/>
        </p:nvSpPr>
        <p:spPr>
          <a:xfrm>
            <a:off x="1979640" y="1131480"/>
            <a:ext cx="3240360" cy="1823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1844640" indent="-1844640">
              <a:lnSpc>
                <a:spcPts val="2701"/>
              </a:lnSpc>
            </a:pPr>
            <a:r>
              <a:rPr b="1" lang="en-US" sz="2400" spc="-1" strike="noStrike">
                <a:solidFill>
                  <a:srgbClr val="f39293"/>
                </a:solidFill>
                <a:latin typeface="微軟正黑體"/>
                <a:ea typeface="微軟正黑體"/>
              </a:rPr>
              <a:t>【氣象雲圖】</a:t>
            </a:r>
            <a:endParaRPr b="0" lang="en-US" sz="2400" spc="-1" strike="noStrike">
              <a:latin typeface="Arial"/>
            </a:endParaRPr>
          </a:p>
          <a:p>
            <a:pPr marL="123840">
              <a:lnSpc>
                <a:spcPts val="2701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提供即時臺灣及週邊地區彩色、黑白、色調及雷達觀測之氣象雲圖，可即時瞭解天氣狀況。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154" name="CustomShape 9"/>
          <p:cNvSpPr/>
          <p:nvPr/>
        </p:nvSpPr>
        <p:spPr>
          <a:xfrm>
            <a:off x="3537000" y="3579840"/>
            <a:ext cx="1584000" cy="1257120"/>
          </a:xfrm>
          <a:custGeom>
            <a:avLst/>
            <a:gdLst/>
            <a:ahLst/>
            <a:rect l="l" t="t" r="r" b="b"/>
            <a:pathLst>
              <a:path w="3243559" h="3197420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10"/>
          <p:cNvSpPr/>
          <p:nvPr/>
        </p:nvSpPr>
        <p:spPr>
          <a:xfrm>
            <a:off x="7164360" y="2577960"/>
            <a:ext cx="640800" cy="36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2f2f2"/>
                </a:solidFill>
                <a:latin typeface="微軟正黑體"/>
                <a:ea typeface="微軟正黑體"/>
              </a:rPr>
              <a:t>黑白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6" name="CustomShape 11"/>
          <p:cNvSpPr/>
          <p:nvPr/>
        </p:nvSpPr>
        <p:spPr>
          <a:xfrm>
            <a:off x="5364000" y="2585160"/>
            <a:ext cx="640800" cy="36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2f2f2"/>
                </a:solidFill>
                <a:latin typeface="微軟正黑體"/>
                <a:ea typeface="微軟正黑體"/>
              </a:rPr>
              <a:t>彩色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7" name="CustomShape 12"/>
          <p:cNvSpPr/>
          <p:nvPr/>
        </p:nvSpPr>
        <p:spPr>
          <a:xfrm>
            <a:off x="7136280" y="4581360"/>
            <a:ext cx="1098000" cy="36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雷達觀測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8" name="CustomShape 13"/>
          <p:cNvSpPr/>
          <p:nvPr/>
        </p:nvSpPr>
        <p:spPr>
          <a:xfrm>
            <a:off x="5436000" y="4581360"/>
            <a:ext cx="640800" cy="36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2f2f2"/>
                </a:solidFill>
                <a:latin typeface="微軟正黑體"/>
                <a:ea typeface="微軟正黑體"/>
              </a:rPr>
              <a:t>色調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9" name="TextShape 14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CustomShape 1"/>
          <p:cNvSpPr/>
          <p:nvPr/>
        </p:nvSpPr>
        <p:spPr>
          <a:xfrm rot="18748200">
            <a:off x="4872600" y="3677400"/>
            <a:ext cx="876240" cy="955440"/>
          </a:xfrm>
          <a:custGeom>
            <a:avLst/>
            <a:gdLst/>
            <a:ahLst/>
            <a:rect l="l" t="t" r="r" b="b"/>
            <a:pathLst>
              <a:path w="2819847" h="2819846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61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162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9933"/>
                </a:solidFill>
                <a:latin typeface="微軟正黑體"/>
                <a:ea typeface="微軟正黑體"/>
              </a:rPr>
              <a:t>雨量資訊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163" name="TextShape 3"/>
          <p:cNvSpPr txBox="1"/>
          <p:nvPr/>
        </p:nvSpPr>
        <p:spPr>
          <a:xfrm>
            <a:off x="1979640" y="1108800"/>
            <a:ext cx="3960360" cy="2831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9933"/>
                </a:solidFill>
                <a:latin typeface="微軟正黑體"/>
                <a:ea typeface="微軟正黑體"/>
              </a:rPr>
              <a:t>【雨量資訊】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提供臺北市各行政區即時累積雨量，並可依需求選擇雨量累積之時間（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10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分鐘、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1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小時、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3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小時、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24</a:t>
            </a: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小時），可供民眾及災害防救人員，依據累積雨量預作各項防災措施，降低災損發生。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164" name="Group 4"/>
          <p:cNvGrpSpPr/>
          <p:nvPr/>
        </p:nvGrpSpPr>
        <p:grpSpPr>
          <a:xfrm>
            <a:off x="6156000" y="1203480"/>
            <a:ext cx="2152440" cy="3805200"/>
            <a:chOff x="6156000" y="1203480"/>
            <a:chExt cx="2152440" cy="3805200"/>
          </a:xfrm>
        </p:grpSpPr>
        <p:pic>
          <p:nvPicPr>
            <p:cNvPr id="1165" name="Picture 2" descr="C:\Users\AEAA-61089\Desktop\防災APP簡報\drive-download-20200207T030632Z-001\IMG_2709.PNG"/>
            <p:cNvPicPr/>
            <p:nvPr/>
          </p:nvPicPr>
          <p:blipFill>
            <a:blip r:embed="rId3"/>
            <a:stretch/>
          </p:blipFill>
          <p:spPr>
            <a:xfrm>
              <a:off x="6169320" y="1203480"/>
              <a:ext cx="2139120" cy="38052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166" name="CustomShape 5"/>
            <p:cNvSpPr/>
            <p:nvPr/>
          </p:nvSpPr>
          <p:spPr>
            <a:xfrm>
              <a:off x="6156000" y="1505520"/>
              <a:ext cx="1504080" cy="29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57240">
              <a:solidFill>
                <a:srgbClr val="ffff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67" name="Group 6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168" name="Picture 3" descr="C:\Users\AEAA-61089\Desktop\IMG_2702.jpg"/>
            <p:cNvPicPr/>
            <p:nvPr/>
          </p:nvPicPr>
          <p:blipFill>
            <a:blip r:embed="rId4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69" name="Picture 2" descr="C:\Users\AEAA-61089\Desktop\IMG_2701.jpg"/>
            <p:cNvPicPr/>
            <p:nvPr/>
          </p:nvPicPr>
          <p:blipFill>
            <a:blip r:embed="rId5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170" name="CustomShape 7"/>
          <p:cNvSpPr/>
          <p:nvPr/>
        </p:nvSpPr>
        <p:spPr>
          <a:xfrm>
            <a:off x="36720" y="132480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TextShape 8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173" name="TextShape 1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ffff00"/>
                </a:solidFill>
                <a:latin typeface="微軟正黑體"/>
                <a:ea typeface="微軟正黑體"/>
              </a:rPr>
              <a:t>水情資訊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174" name="Picture 2" descr="C:\Users\AEAA-61089\Desktop\防災APP簡報\IMG_2712.PNG"/>
          <p:cNvPicPr/>
          <p:nvPr/>
        </p:nvPicPr>
        <p:blipFill>
          <a:blip r:embed="rId3"/>
          <a:stretch/>
        </p:blipFill>
        <p:spPr>
          <a:xfrm>
            <a:off x="5004000" y="1187640"/>
            <a:ext cx="1800360" cy="3600000"/>
          </a:xfrm>
          <a:prstGeom prst="rect">
            <a:avLst/>
          </a:prstGeom>
          <a:ln w="12600">
            <a:noFill/>
          </a:ln>
        </p:spPr>
      </p:pic>
      <p:pic>
        <p:nvPicPr>
          <p:cNvPr id="1175" name="Picture 3" descr="C:\Users\AEAA-61089\Desktop\防災APP簡報\IMG_2711.PNG"/>
          <p:cNvPicPr/>
          <p:nvPr/>
        </p:nvPicPr>
        <p:blipFill>
          <a:blip r:embed="rId4"/>
          <a:stretch/>
        </p:blipFill>
        <p:spPr>
          <a:xfrm>
            <a:off x="6876360" y="1187640"/>
            <a:ext cx="1872360" cy="3600000"/>
          </a:xfrm>
          <a:prstGeom prst="rect">
            <a:avLst/>
          </a:prstGeom>
          <a:ln w="12600">
            <a:noFill/>
          </a:ln>
        </p:spPr>
      </p:pic>
      <p:sp>
        <p:nvSpPr>
          <p:cNvPr id="1176" name="CustomShape 2"/>
          <p:cNvSpPr/>
          <p:nvPr/>
        </p:nvSpPr>
        <p:spPr>
          <a:xfrm>
            <a:off x="5733360" y="4313520"/>
            <a:ext cx="335520" cy="39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3"/>
          <p:cNvSpPr/>
          <p:nvPr/>
        </p:nvSpPr>
        <p:spPr>
          <a:xfrm>
            <a:off x="8046720" y="4299840"/>
            <a:ext cx="358920" cy="39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4"/>
          <p:cNvSpPr/>
          <p:nvPr/>
        </p:nvSpPr>
        <p:spPr>
          <a:xfrm>
            <a:off x="6111360" y="1760040"/>
            <a:ext cx="228600" cy="224280"/>
          </a:xfrm>
          <a:custGeom>
            <a:avLst/>
            <a:gdLst/>
            <a:ahLst/>
            <a:rect l="l" t="t" r="r" b="b"/>
            <a:pathLst>
              <a:path w="22015" h="21600">
                <a:moveTo>
                  <a:pt x="0" y="10800"/>
                </a:moveTo>
                <a:close/>
              </a:path>
            </a:pathLst>
          </a:custGeom>
          <a:noFill/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5"/>
          <p:cNvSpPr/>
          <p:nvPr/>
        </p:nvSpPr>
        <p:spPr>
          <a:xfrm>
            <a:off x="7735320" y="3535560"/>
            <a:ext cx="226440" cy="235440"/>
          </a:xfrm>
          <a:custGeom>
            <a:avLst/>
            <a:gdLst/>
            <a:ahLst/>
            <a:rect l="l" t="t" r="r" b="b"/>
            <a:pathLst>
              <a:path w="21600" h="22457">
                <a:moveTo>
                  <a:pt x="0" y="11229"/>
                </a:moveTo>
                <a:close/>
              </a:path>
            </a:pathLst>
          </a:custGeom>
          <a:noFill/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6"/>
          <p:cNvSpPr/>
          <p:nvPr/>
        </p:nvSpPr>
        <p:spPr>
          <a:xfrm>
            <a:off x="5508000" y="1563480"/>
            <a:ext cx="713880" cy="25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目前定位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1181" name="CustomShape 7"/>
          <p:cNvSpPr/>
          <p:nvPr/>
        </p:nvSpPr>
        <p:spPr>
          <a:xfrm>
            <a:off x="7725960" y="3161160"/>
            <a:ext cx="713880" cy="25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ff0000"/>
                </a:solidFill>
                <a:latin typeface="微軟正黑體"/>
                <a:ea typeface="微軟正黑體"/>
              </a:rPr>
              <a:t>目前定位</a:t>
            </a:r>
            <a:endParaRPr b="0" lang="en-US" sz="1050" spc="-1" strike="noStrike">
              <a:latin typeface="Arial"/>
            </a:endParaRPr>
          </a:p>
        </p:txBody>
      </p:sp>
      <p:grpSp>
        <p:nvGrpSpPr>
          <p:cNvPr id="1182" name="Group 8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183" name="Picture 3" descr="C:\Users\AEAA-61089\Desktop\IMG_2702.jpg"/>
            <p:cNvPicPr/>
            <p:nvPr/>
          </p:nvPicPr>
          <p:blipFill>
            <a:blip r:embed="rId5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84" name="Picture 2" descr="C:\Users\AEAA-61089\Desktop\IMG_2701.jpg"/>
            <p:cNvPicPr/>
            <p:nvPr/>
          </p:nvPicPr>
          <p:blipFill>
            <a:blip r:embed="rId6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185" name="CustomShape 9"/>
          <p:cNvSpPr/>
          <p:nvPr/>
        </p:nvSpPr>
        <p:spPr>
          <a:xfrm>
            <a:off x="19080" y="163908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6" name="TextShape 10"/>
          <p:cNvSpPr txBox="1"/>
          <p:nvPr/>
        </p:nvSpPr>
        <p:spPr>
          <a:xfrm>
            <a:off x="1979640" y="1109880"/>
            <a:ext cx="2880360" cy="2493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c9900"/>
                </a:solidFill>
                <a:latin typeface="微軟正黑體"/>
                <a:ea typeface="微軟正黑體"/>
              </a:rPr>
              <a:t>【水情資訊】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提供臺北市範圍內之水位站、抽水站資訊供使用者查詢，其資料來源為水利署十河局，僅供民眾及災害防救人員參考用。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187" name="Group 11"/>
          <p:cNvGrpSpPr/>
          <p:nvPr/>
        </p:nvGrpSpPr>
        <p:grpSpPr>
          <a:xfrm>
            <a:off x="3986280" y="3360960"/>
            <a:ext cx="979920" cy="979560"/>
            <a:chOff x="3986280" y="3360960"/>
            <a:chExt cx="979920" cy="979560"/>
          </a:xfrm>
        </p:grpSpPr>
        <p:sp>
          <p:nvSpPr>
            <p:cNvPr id="1188" name="CustomShape 12"/>
            <p:cNvSpPr/>
            <p:nvPr/>
          </p:nvSpPr>
          <p:spPr>
            <a:xfrm rot="18900000">
              <a:off x="4103280" y="3530520"/>
              <a:ext cx="745560" cy="640080"/>
            </a:xfrm>
            <a:custGeom>
              <a:avLst/>
              <a:gdLst/>
              <a:ahLst/>
              <a:rect l="l" t="t" r="r" b="b"/>
              <a:pathLst>
                <a:path w="3552042" h="3031575">
                  <a:moveTo>
                    <a:pt x="1499560" y="1284945"/>
                  </a:moveTo>
                  <a:lnTo>
                    <a:pt x="1272419" y="1057805"/>
                  </a:lnTo>
                  <a:lnTo>
                    <a:pt x="1054631" y="1275593"/>
                  </a:lnTo>
                  <a:lnTo>
                    <a:pt x="836843" y="1057805"/>
                  </a:lnTo>
                  <a:lnTo>
                    <a:pt x="609703" y="1284945"/>
                  </a:lnTo>
                  <a:lnTo>
                    <a:pt x="827491" y="1502733"/>
                  </a:lnTo>
                  <a:lnTo>
                    <a:pt x="609703" y="1720522"/>
                  </a:lnTo>
                  <a:lnTo>
                    <a:pt x="836843" y="1947662"/>
                  </a:lnTo>
                  <a:lnTo>
                    <a:pt x="1054631" y="1729874"/>
                  </a:lnTo>
                  <a:lnTo>
                    <a:pt x="1272419" y="1947662"/>
                  </a:lnTo>
                  <a:lnTo>
                    <a:pt x="1499560" y="1720522"/>
                  </a:lnTo>
                  <a:lnTo>
                    <a:pt x="1281771" y="1502733"/>
                  </a:lnTo>
                  <a:close/>
                  <a:moveTo>
                    <a:pt x="3552042" y="1021270"/>
                  </a:moveTo>
                  <a:cubicBezTo>
                    <a:pt x="3346428" y="1488389"/>
                    <a:pt x="3240687" y="1885112"/>
                    <a:pt x="3146822" y="2229032"/>
                  </a:cubicBezTo>
                  <a:cubicBezTo>
                    <a:pt x="3047091" y="2666397"/>
                    <a:pt x="2787512" y="3031575"/>
                    <a:pt x="2344279" y="3031575"/>
                  </a:cubicBezTo>
                  <a:cubicBezTo>
                    <a:pt x="1991740" y="3031575"/>
                    <a:pt x="1692293" y="2804263"/>
                    <a:pt x="1587926" y="2487045"/>
                  </a:cubicBezTo>
                  <a:cubicBezTo>
                    <a:pt x="1859795" y="2308350"/>
                    <a:pt x="2033031" y="1980125"/>
                    <a:pt x="2117061" y="1611614"/>
                  </a:cubicBezTo>
                  <a:cubicBezTo>
                    <a:pt x="2127904" y="1571883"/>
                    <a:pt x="2138872" y="1531598"/>
                    <a:pt x="2150086" y="1490753"/>
                  </a:cubicBezTo>
                  <a:cubicBezTo>
                    <a:pt x="2212338" y="1465032"/>
                    <a:pt x="2277652" y="1444164"/>
                    <a:pt x="2344279" y="1426490"/>
                  </a:cubicBezTo>
                  <a:cubicBezTo>
                    <a:pt x="2764465" y="1315024"/>
                    <a:pt x="3073190" y="1226884"/>
                    <a:pt x="3552042" y="1021270"/>
                  </a:cubicBezTo>
                  <a:close/>
                  <a:moveTo>
                    <a:pt x="2557365" y="0"/>
                  </a:moveTo>
                  <a:cubicBezTo>
                    <a:pt x="2295797" y="594236"/>
                    <a:pt x="2161281" y="1098917"/>
                    <a:pt x="2041873" y="1536428"/>
                  </a:cubicBezTo>
                  <a:cubicBezTo>
                    <a:pt x="1915003" y="2092812"/>
                    <a:pt x="1584785" y="2557364"/>
                    <a:pt x="1020937" y="2557364"/>
                  </a:cubicBezTo>
                  <a:cubicBezTo>
                    <a:pt x="457089" y="2557364"/>
                    <a:pt x="0" y="2100276"/>
                    <a:pt x="0" y="1536428"/>
                  </a:cubicBezTo>
                  <a:cubicBezTo>
                    <a:pt x="0" y="972580"/>
                    <a:pt x="475939" y="660066"/>
                    <a:pt x="1020937" y="515492"/>
                  </a:cubicBezTo>
                  <a:cubicBezTo>
                    <a:pt x="1555467" y="373694"/>
                    <a:pt x="1948204" y="261568"/>
                    <a:pt x="2557365" y="0"/>
                  </a:cubicBezTo>
                  <a:close/>
                </a:path>
              </a:pathLst>
            </a:custGeom>
            <a:solidFill>
              <a:srgbClr val="c6d9f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89" name="Picture 2" descr=""/>
            <p:cNvPicPr/>
            <p:nvPr/>
          </p:nvPicPr>
          <p:blipFill>
            <a:blip r:embed="rId7"/>
            <a:stretch/>
          </p:blipFill>
          <p:spPr>
            <a:xfrm>
              <a:off x="4241880" y="3769560"/>
              <a:ext cx="243360" cy="3448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190" name="TextShape 13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6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CustomShape 1"/>
          <p:cNvSpPr/>
          <p:nvPr/>
        </p:nvSpPr>
        <p:spPr>
          <a:xfrm>
            <a:off x="3522960" y="3821400"/>
            <a:ext cx="1188000" cy="884880"/>
          </a:xfrm>
          <a:custGeom>
            <a:avLst/>
            <a:gdLst/>
            <a:ah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92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193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92d050"/>
                </a:solidFill>
                <a:latin typeface="微軟正黑體"/>
                <a:ea typeface="微軟正黑體"/>
              </a:rPr>
              <a:t>即時影像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194" name="Picture 2" descr="C:\Users\AEAA-61089\Desktop\防災APP簡報\IMG_2714.PNG"/>
          <p:cNvPicPr/>
          <p:nvPr/>
        </p:nvPicPr>
        <p:blipFill>
          <a:blip r:embed="rId3"/>
          <a:stretch/>
        </p:blipFill>
        <p:spPr>
          <a:xfrm>
            <a:off x="6889320" y="1240200"/>
            <a:ext cx="1931400" cy="3600000"/>
          </a:xfrm>
          <a:prstGeom prst="rect">
            <a:avLst/>
          </a:prstGeom>
          <a:ln w="12600">
            <a:noFill/>
          </a:ln>
        </p:spPr>
      </p:pic>
      <p:pic>
        <p:nvPicPr>
          <p:cNvPr id="1195" name="Picture 3" descr="C:\Users\AEAA-61089\Desktop\防災APP簡報\IMG_2713.PNG"/>
          <p:cNvPicPr/>
          <p:nvPr/>
        </p:nvPicPr>
        <p:blipFill>
          <a:blip r:embed="rId4"/>
          <a:stretch/>
        </p:blipFill>
        <p:spPr>
          <a:xfrm>
            <a:off x="4932000" y="1239840"/>
            <a:ext cx="1872360" cy="3600000"/>
          </a:xfrm>
          <a:prstGeom prst="rect">
            <a:avLst/>
          </a:prstGeom>
          <a:ln w="12600">
            <a:noFill/>
          </a:ln>
        </p:spPr>
      </p:pic>
      <p:sp>
        <p:nvSpPr>
          <p:cNvPr id="1196" name="TextShape 3"/>
          <p:cNvSpPr txBox="1"/>
          <p:nvPr/>
        </p:nvSpPr>
        <p:spPr>
          <a:xfrm>
            <a:off x="1979640" y="1109880"/>
            <a:ext cx="2903040" cy="2970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92d050"/>
                </a:solidFill>
                <a:latin typeface="微軟正黑體"/>
                <a:ea typeface="微軟正黑體"/>
              </a:rPr>
              <a:t>【即時影像】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提供臺北市範圍內之即時影像資訊供使用者查詢觀看。可即時得知路況、天候狀況等資訊。</a:t>
            </a:r>
            <a:endParaRPr b="0" lang="en-US" sz="2200" spc="-1" strike="noStrike">
              <a:latin typeface="Arial"/>
            </a:endParaRPr>
          </a:p>
          <a:p>
            <a:pPr marL="144360">
              <a:lnSpc>
                <a:spcPct val="100000"/>
              </a:lnSpc>
            </a:pPr>
            <a:r>
              <a:rPr b="0" lang="en-US" sz="5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　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資料來源為本府交通局交通控制中心、工務局水利工程處及大地工程處。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97" name="CustomShape 4"/>
          <p:cNvSpPr/>
          <p:nvPr/>
        </p:nvSpPr>
        <p:spPr>
          <a:xfrm>
            <a:off x="4860000" y="4336200"/>
            <a:ext cx="1951920" cy="29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98" name="Group 5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199" name="Picture 3" descr="C:\Users\AEAA-61089\Desktop\IMG_2702.jpg"/>
            <p:cNvPicPr/>
            <p:nvPr/>
          </p:nvPicPr>
          <p:blipFill>
            <a:blip r:embed="rId5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00" name="Picture 2" descr="C:\Users\AEAA-61089\Desktop\IMG_2701.jpg"/>
            <p:cNvPicPr/>
            <p:nvPr/>
          </p:nvPicPr>
          <p:blipFill>
            <a:blip r:embed="rId6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01" name="CustomShape 6"/>
          <p:cNvSpPr/>
          <p:nvPr/>
        </p:nvSpPr>
        <p:spPr>
          <a:xfrm>
            <a:off x="26640" y="192384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TextShape 7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7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CustomShape 1"/>
          <p:cNvSpPr/>
          <p:nvPr/>
        </p:nvSpPr>
        <p:spPr>
          <a:xfrm>
            <a:off x="4721760" y="2283840"/>
            <a:ext cx="1074600" cy="893880"/>
          </a:xfrm>
          <a:custGeom>
            <a:avLst/>
            <a:gdLst/>
            <a:ah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c7e7a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04" name="Picture 3" descr=""/>
          <p:cNvPicPr/>
          <p:nvPr/>
        </p:nvPicPr>
        <p:blipFill>
          <a:blip r:embed="rId2"/>
          <a:stretch/>
        </p:blipFill>
        <p:spPr>
          <a:xfrm>
            <a:off x="7668360" y="0"/>
            <a:ext cx="1475640" cy="1036440"/>
          </a:xfrm>
          <a:prstGeom prst="rect">
            <a:avLst/>
          </a:prstGeom>
          <a:ln w="12600">
            <a:noFill/>
          </a:ln>
        </p:spPr>
      </p:pic>
      <p:sp>
        <p:nvSpPr>
          <p:cNvPr id="1205" name="TextShape 2"/>
          <p:cNvSpPr txBox="1"/>
          <p:nvPr/>
        </p:nvSpPr>
        <p:spPr>
          <a:xfrm>
            <a:off x="323640" y="85320"/>
            <a:ext cx="7200720" cy="57600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45000"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4800" spc="-1" strike="noStrike">
                <a:solidFill>
                  <a:srgbClr val="ffffff"/>
                </a:solidFill>
                <a:latin typeface="微軟正黑體"/>
                <a:ea typeface="微軟正黑體"/>
              </a:rPr>
              <a:t>功能選單</a:t>
            </a:r>
            <a:r>
              <a:rPr b="1" lang="en-US" sz="4800" spc="-1" strike="noStrike">
                <a:solidFill>
                  <a:srgbClr val="92d050"/>
                </a:solidFill>
                <a:latin typeface="微軟正黑體"/>
                <a:ea typeface="微軟正黑體"/>
              </a:rPr>
              <a:t>避難資訊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206" name="TextShape 3"/>
          <p:cNvSpPr txBox="1"/>
          <p:nvPr/>
        </p:nvSpPr>
        <p:spPr>
          <a:xfrm>
            <a:off x="1972080" y="1094400"/>
            <a:ext cx="3796920" cy="1477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just">
              <a:lnSpc>
                <a:spcPct val="100000"/>
              </a:lnSpc>
            </a:pPr>
            <a:r>
              <a:rPr b="1" lang="en-US" sz="2400" spc="-1" strike="noStrike">
                <a:solidFill>
                  <a:srgbClr val="339933"/>
                </a:solidFill>
                <a:latin typeface="微軟正黑體"/>
                <a:ea typeface="微軟正黑體"/>
              </a:rPr>
              <a:t>【避難資訊】</a:t>
            </a:r>
            <a:endParaRPr b="0" lang="en-US" sz="2400" spc="-1" strike="noStrike">
              <a:latin typeface="Arial"/>
            </a:endParaRPr>
          </a:p>
          <a:p>
            <a:pPr marL="144360" algn="just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提供臺北市範圍內之避難單位資訊及避難物資供使用者查詢。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207" name="Picture 4" descr="C:\Users\AEAA-61089\Desktop\防災APP簡報\IMG_2717.PNG"/>
          <p:cNvPicPr/>
          <p:nvPr/>
        </p:nvPicPr>
        <p:blipFill>
          <a:blip r:embed="rId3"/>
          <a:stretch/>
        </p:blipFill>
        <p:spPr>
          <a:xfrm>
            <a:off x="6066000" y="1206000"/>
            <a:ext cx="2178360" cy="3619440"/>
          </a:xfrm>
          <a:prstGeom prst="rect">
            <a:avLst/>
          </a:prstGeom>
          <a:ln w="12600">
            <a:noFill/>
          </a:ln>
        </p:spPr>
      </p:pic>
      <p:sp>
        <p:nvSpPr>
          <p:cNvPr id="1208" name="CustomShape 4"/>
          <p:cNvSpPr/>
          <p:nvPr/>
        </p:nvSpPr>
        <p:spPr>
          <a:xfrm>
            <a:off x="5464800" y="339480"/>
            <a:ext cx="691200" cy="432000"/>
          </a:xfrm>
          <a:custGeom>
            <a:avLst/>
            <a:gdLst/>
            <a:ah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09" name="Group 5"/>
          <p:cNvGrpSpPr/>
          <p:nvPr/>
        </p:nvGrpSpPr>
        <p:grpSpPr>
          <a:xfrm>
            <a:off x="-7560" y="1036440"/>
            <a:ext cx="1987560" cy="4106880"/>
            <a:chOff x="-7560" y="1036440"/>
            <a:chExt cx="1987560" cy="4106880"/>
          </a:xfrm>
        </p:grpSpPr>
        <p:pic>
          <p:nvPicPr>
            <p:cNvPr id="1210" name="Picture 3" descr="C:\Users\AEAA-61089\Desktop\IMG_2702.jpg"/>
            <p:cNvPicPr/>
            <p:nvPr/>
          </p:nvPicPr>
          <p:blipFill>
            <a:blip r:embed="rId4"/>
            <a:stretch/>
          </p:blipFill>
          <p:spPr>
            <a:xfrm>
              <a:off x="-7560" y="1322640"/>
              <a:ext cx="1987560" cy="3820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11" name="Picture 2" descr="C:\Users\AEAA-61089\Desktop\IMG_2701.jpg"/>
            <p:cNvPicPr/>
            <p:nvPr/>
          </p:nvPicPr>
          <p:blipFill>
            <a:blip r:embed="rId5"/>
            <a:stretch/>
          </p:blipFill>
          <p:spPr>
            <a:xfrm>
              <a:off x="-7560" y="1036440"/>
              <a:ext cx="1987560" cy="37868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212" name="CustomShape 6"/>
          <p:cNvSpPr/>
          <p:nvPr/>
        </p:nvSpPr>
        <p:spPr>
          <a:xfrm>
            <a:off x="19080" y="2217600"/>
            <a:ext cx="1953000" cy="25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13" name="Group 7"/>
          <p:cNvGrpSpPr/>
          <p:nvPr/>
        </p:nvGrpSpPr>
        <p:grpSpPr>
          <a:xfrm>
            <a:off x="2397240" y="3291840"/>
            <a:ext cx="3326760" cy="1527120"/>
            <a:chOff x="2397240" y="3291840"/>
            <a:chExt cx="3326760" cy="1527120"/>
          </a:xfrm>
        </p:grpSpPr>
        <p:pic>
          <p:nvPicPr>
            <p:cNvPr id="1214" name="Picture 2" descr=""/>
            <p:cNvPicPr/>
            <p:nvPr/>
          </p:nvPicPr>
          <p:blipFill>
            <a:blip r:embed="rId6"/>
            <a:stretch/>
          </p:blipFill>
          <p:spPr>
            <a:xfrm>
              <a:off x="2875680" y="3350520"/>
              <a:ext cx="464040" cy="4464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15" name="Picture 3" descr=""/>
            <p:cNvPicPr/>
            <p:nvPr/>
          </p:nvPicPr>
          <p:blipFill>
            <a:blip r:embed="rId7"/>
            <a:stretch/>
          </p:blipFill>
          <p:spPr>
            <a:xfrm>
              <a:off x="2858760" y="3836880"/>
              <a:ext cx="527400" cy="5115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16" name="Picture 4" descr=""/>
            <p:cNvPicPr/>
            <p:nvPr/>
          </p:nvPicPr>
          <p:blipFill>
            <a:blip r:embed="rId8"/>
            <a:stretch/>
          </p:blipFill>
          <p:spPr>
            <a:xfrm>
              <a:off x="2896560" y="4378680"/>
              <a:ext cx="450360" cy="4244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17" name="Picture 5" descr=""/>
            <p:cNvPicPr/>
            <p:nvPr/>
          </p:nvPicPr>
          <p:blipFill>
            <a:blip r:embed="rId9"/>
            <a:stretch/>
          </p:blipFill>
          <p:spPr>
            <a:xfrm>
              <a:off x="4212000" y="3310560"/>
              <a:ext cx="484200" cy="4842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18" name="Picture 6" descr=""/>
            <p:cNvPicPr/>
            <p:nvPr/>
          </p:nvPicPr>
          <p:blipFill>
            <a:blip r:embed="rId10"/>
            <a:stretch/>
          </p:blipFill>
          <p:spPr>
            <a:xfrm>
              <a:off x="4226400" y="3844800"/>
              <a:ext cx="493200" cy="4460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219" name="TextShape 8"/>
            <p:cNvSpPr txBox="1"/>
            <p:nvPr/>
          </p:nvSpPr>
          <p:spPr>
            <a:xfrm>
              <a:off x="3218400" y="3406680"/>
              <a:ext cx="100296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目前定位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220" name="CustomShape 9"/>
            <p:cNvSpPr/>
            <p:nvPr/>
          </p:nvSpPr>
          <p:spPr>
            <a:xfrm>
              <a:off x="2397240" y="3295080"/>
              <a:ext cx="444240" cy="1523880"/>
            </a:xfrm>
            <a:custGeom>
              <a:avLst/>
              <a:gdLst/>
              <a:ahLst/>
              <a:rect l="l" t="t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993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ffffff"/>
                  </a:solidFill>
                  <a:latin typeface="微軟正黑體"/>
                  <a:ea typeface="微軟正黑體"/>
                </a:rPr>
                <a:t>圖例說明</a:t>
              </a:r>
              <a:endParaRPr b="0" lang="en-US" sz="1600" spc="-1" strike="noStrike">
                <a:latin typeface="Arial"/>
              </a:endParaRPr>
            </a:p>
          </p:txBody>
        </p:sp>
        <p:sp>
          <p:nvSpPr>
            <p:cNvPr id="1221" name="CustomShape 10"/>
            <p:cNvSpPr/>
            <p:nvPr/>
          </p:nvSpPr>
          <p:spPr>
            <a:xfrm>
              <a:off x="2397240" y="3291840"/>
              <a:ext cx="3326760" cy="1527120"/>
            </a:xfrm>
            <a:custGeom>
              <a:avLst/>
              <a:gdLst/>
              <a:ahLst/>
              <a:rect l="l" t="t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5560">
              <a:solidFill>
                <a:srgbClr val="3399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TextShape 11"/>
            <p:cNvSpPr txBox="1"/>
            <p:nvPr/>
          </p:nvSpPr>
          <p:spPr>
            <a:xfrm>
              <a:off x="3225240" y="3938760"/>
              <a:ext cx="100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警察單位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223" name="TextShape 12"/>
            <p:cNvSpPr txBox="1"/>
            <p:nvPr/>
          </p:nvSpPr>
          <p:spPr>
            <a:xfrm>
              <a:off x="3239640" y="4415040"/>
              <a:ext cx="930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消防單位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224" name="TextShape 13"/>
            <p:cNvSpPr txBox="1"/>
            <p:nvPr/>
          </p:nvSpPr>
          <p:spPr>
            <a:xfrm>
              <a:off x="4575600" y="3399480"/>
              <a:ext cx="94788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醫療院所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225" name="TextShape 14"/>
            <p:cNvSpPr txBox="1"/>
            <p:nvPr/>
          </p:nvSpPr>
          <p:spPr>
            <a:xfrm>
              <a:off x="4581720" y="3944520"/>
              <a:ext cx="102636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收容學校</a:t>
              </a:r>
              <a:endParaRPr b="0" lang="en-US" sz="1400" spc="-1" strike="noStrike">
                <a:latin typeface="Arial"/>
              </a:endParaRPr>
            </a:p>
          </p:txBody>
        </p:sp>
        <p:pic>
          <p:nvPicPr>
            <p:cNvPr id="1226" name="Picture 7" descr=""/>
            <p:cNvPicPr/>
            <p:nvPr/>
          </p:nvPicPr>
          <p:blipFill>
            <a:blip r:embed="rId11"/>
            <a:stretch/>
          </p:blipFill>
          <p:spPr>
            <a:xfrm>
              <a:off x="4253040" y="4360320"/>
              <a:ext cx="452880" cy="4327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227" name="TextShape 15"/>
            <p:cNvSpPr txBox="1"/>
            <p:nvPr/>
          </p:nvSpPr>
          <p:spPr>
            <a:xfrm>
              <a:off x="4614840" y="4437000"/>
              <a:ext cx="1026360" cy="3078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微軟正黑體"/>
                  <a:ea typeface="微軟正黑體"/>
                </a:rPr>
                <a:t>防災公園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1228" name="TextShape 16"/>
          <p:cNvSpPr txBox="1"/>
          <p:nvPr/>
        </p:nvSpPr>
        <p:spPr>
          <a:xfrm>
            <a:off x="8748360" y="4772520"/>
            <a:ext cx="360000" cy="369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微軟正黑體"/>
                <a:ea typeface="微軟正黑體"/>
              </a:rPr>
              <a:t>8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Application>NDC_ODF_Application_Tools/2.0.2$Windows_X86_64 LibreOffice_project/c2aef257b421fc89732e65db8501f993adb40c83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2016-12-05T23:26:54Z</dcterms:created>
  <dc:creator>GoogleSlidesPPT.com;Allppt.com</dc:creator>
  <dc:description/>
  <dc:language>zh-TW</dc:language>
  <cp:lastModifiedBy>AEAA-61089</cp:lastModifiedBy>
  <dcterms:modified xsi:type="dcterms:W3CDTF">2020-07-09T09:49:46Z</dcterms:modified>
  <cp:revision>205</cp:revision>
  <dc:subject/>
  <dc:title>PowerPoint Presentation</dc:title>
</cp:coreProperties>
</file>